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1" r:id="rId24"/>
    <p:sldId id="277" r:id="rId25"/>
    <p:sldId id="278" r:id="rId26"/>
    <p:sldId id="331" r:id="rId27"/>
    <p:sldId id="279" r:id="rId28"/>
    <p:sldId id="280" r:id="rId29"/>
    <p:sldId id="342" r:id="rId30"/>
    <p:sldId id="343" r:id="rId31"/>
    <p:sldId id="347" r:id="rId32"/>
    <p:sldId id="344" r:id="rId33"/>
    <p:sldId id="345" r:id="rId34"/>
    <p:sldId id="346" r:id="rId35"/>
    <p:sldId id="357" r:id="rId36"/>
    <p:sldId id="391" r:id="rId37"/>
    <p:sldId id="349" r:id="rId38"/>
    <p:sldId id="350" r:id="rId39"/>
    <p:sldId id="390" r:id="rId40"/>
    <p:sldId id="374" r:id="rId41"/>
    <p:sldId id="375" r:id="rId42"/>
    <p:sldId id="376" r:id="rId43"/>
    <p:sldId id="377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3" r:id="rId56"/>
    <p:sldId id="355" r:id="rId57"/>
    <p:sldId id="394" r:id="rId58"/>
    <p:sldId id="283" r:id="rId59"/>
    <p:sldId id="352" r:id="rId60"/>
    <p:sldId id="353" r:id="rId61"/>
    <p:sldId id="416" r:id="rId62"/>
    <p:sldId id="414" r:id="rId63"/>
    <p:sldId id="415" r:id="rId64"/>
    <p:sldId id="407" r:id="rId65"/>
    <p:sldId id="408" r:id="rId66"/>
    <p:sldId id="409" r:id="rId67"/>
    <p:sldId id="410" r:id="rId68"/>
    <p:sldId id="411" r:id="rId69"/>
    <p:sldId id="412" r:id="rId70"/>
    <p:sldId id="413" r:id="rId71"/>
    <p:sldId id="41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9"/>
  </p:normalViewPr>
  <p:slideViewPr>
    <p:cSldViewPr snapToGrid="0" snapToObjects="1">
      <p:cViewPr>
        <p:scale>
          <a:sx n="106" d="100"/>
          <a:sy n="106" d="100"/>
        </p:scale>
        <p:origin x="2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A821-97BD-9644-9ECD-753F546678B7}" type="datetimeFigureOut">
              <a:rPr lang="en-US" smtClean="0"/>
              <a:t>9/25/20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B6A9D-BA82-934B-819E-4DEC4DE7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1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suerte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Pero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prefiero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exacto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Entonces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llegue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suerte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estarás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to be lucky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But I would rather be exact. Then when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comes you are ready.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B6A9D-BA82-934B-819E-4DEC4DE70B9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3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6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1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2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8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339F-C56C-FC46-B794-6B0AA3281B83}" type="datetimeFigureOut">
              <a:rPr lang="en-US" smtClean="0"/>
              <a:t>9/25/20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037FC-B55F-4747-9FCA-2E3F2309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FUTURO DEL SECTOR FINANCIERO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altLang="es-CO">
                <a:latin typeface="Times" charset="0"/>
                <a:ea typeface="Times New Roman" charset="0"/>
                <a:cs typeface="Times New Roman" charset="0"/>
              </a:rPr>
              <a:t>Cambio de modelo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altLang="es-CO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1990</a:t>
            </a:r>
            <a:r>
              <a:rPr lang="es-ES_tradnl" altLang="es-CO" dirty="0" smtClean="0">
                <a:ea typeface="Times New Roman" charset="0"/>
                <a:cs typeface="Times New Roman" charset="0"/>
              </a:rPr>
              <a:t> - Desapareció </a:t>
            </a:r>
            <a:r>
              <a:rPr lang="es-ES_tradnl" altLang="es-CO" dirty="0">
                <a:ea typeface="Times New Roman" charset="0"/>
                <a:cs typeface="Times New Roman" charset="0"/>
              </a:rPr>
              <a:t>la banca especializada. Grupos financieros centrados en matrices bancarias.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altLang="es-CO" dirty="0">
                <a:ea typeface="Times New Roman" charset="0"/>
                <a:cs typeface="Times New Roman" charset="0"/>
              </a:rPr>
              <a:t>Borrando fronteras entre las entidades. A las corporaciones financieras se les permitió captar en cuentas de ahorro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altLang="es-CO" dirty="0">
                <a:ea typeface="Times New Roman" charset="0"/>
                <a:cs typeface="Times New Roman" charset="0"/>
              </a:rPr>
              <a:t>Ola de internacionales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altLang="es-CO" dirty="0">
                <a:ea typeface="Times New Roman" charset="0"/>
                <a:cs typeface="Times New Roman" charset="0"/>
              </a:rPr>
              <a:t>1992 Banco Santander compró parte del Banco Comercial Antioqueño (</a:t>
            </a:r>
            <a:r>
              <a:rPr lang="es-ES_tradnl" altLang="es-CO" dirty="0" err="1">
                <a:ea typeface="Times New Roman" charset="0"/>
                <a:cs typeface="Times New Roman" charset="0"/>
              </a:rPr>
              <a:t>Bancoquia</a:t>
            </a:r>
            <a:r>
              <a:rPr lang="es-ES_tradnl" altLang="es-CO" dirty="0">
                <a:ea typeface="Times New Roman" charset="0"/>
                <a:cs typeface="Times New Roman" charset="0"/>
              </a:rPr>
              <a:t>) y consolidó la compra en 1997, cuando fusionó la compañía de financiamiento </a:t>
            </a:r>
            <a:r>
              <a:rPr lang="es-ES_tradnl" altLang="es-CO" dirty="0" err="1">
                <a:ea typeface="Times New Roman" charset="0"/>
                <a:cs typeface="Times New Roman" charset="0"/>
              </a:rPr>
              <a:t>Invercrédito</a:t>
            </a:r>
            <a:r>
              <a:rPr lang="es-ES_tradnl" altLang="es-CO" dirty="0">
                <a:ea typeface="Times New Roman" charset="0"/>
                <a:cs typeface="Times New Roman" charset="0"/>
              </a:rPr>
              <a:t> y fue adquirido por el Grupo Santander.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altLang="es-CO" dirty="0">
                <a:ea typeface="Times New Roman" charset="0"/>
                <a:cs typeface="Times New Roman" charset="0"/>
              </a:rPr>
              <a:t>1996 BBVA compró parte del Banco Ganadero.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altLang="es-CO">
                <a:latin typeface="Times" charset="0"/>
                <a:ea typeface="Times New Roman" charset="0"/>
                <a:cs typeface="Times New Roman" charset="0"/>
              </a:rPr>
              <a:t>Pros y contras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8769" y="1920627"/>
            <a:ext cx="10515600" cy="1570718"/>
          </a:xfrm>
        </p:spPr>
        <p:txBody>
          <a:bodyPr/>
          <a:lstStyle/>
          <a:p>
            <a:pPr eaLnBrk="1" hangingPunct="1">
              <a:defRPr/>
            </a:pPr>
            <a:r>
              <a:rPr lang="es-ES_tradnl" altLang="es-CO" dirty="0">
                <a:latin typeface="Times" charset="0"/>
                <a:ea typeface="Times New Roman" charset="0"/>
                <a:cs typeface="Times New Roman" charset="0"/>
              </a:rPr>
              <a:t>Banca especializada</a:t>
            </a:r>
          </a:p>
          <a:p>
            <a:pPr eaLnBrk="1" hangingPunct="1">
              <a:defRPr/>
            </a:pPr>
            <a:r>
              <a:rPr lang="es-ES_tradnl" altLang="es-CO" dirty="0">
                <a:latin typeface="Times" charset="0"/>
                <a:ea typeface="Times New Roman" charset="0"/>
                <a:cs typeface="Times New Roman" charset="0"/>
              </a:rPr>
              <a:t>Banca de matriz y filiales</a:t>
            </a:r>
          </a:p>
          <a:p>
            <a:pPr eaLnBrk="1" hangingPunct="1">
              <a:defRPr/>
            </a:pPr>
            <a:r>
              <a:rPr lang="es-ES_tradnl" altLang="es-CO" dirty="0">
                <a:latin typeface="Times" charset="0"/>
                <a:ea typeface="Times New Roman" charset="0"/>
                <a:cs typeface="Times New Roman" charset="0"/>
              </a:rPr>
              <a:t>Banca </a:t>
            </a:r>
            <a:r>
              <a:rPr lang="es-ES_tradnl" altLang="es-CO" dirty="0" smtClean="0">
                <a:latin typeface="Times" charset="0"/>
                <a:ea typeface="Times New Roman" charset="0"/>
                <a:cs typeface="Times New Roman" charset="0"/>
              </a:rPr>
              <a:t>universal</a:t>
            </a:r>
            <a:endParaRPr lang="es-ES_tradnl" altLang="es-CO" dirty="0"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14847" y="3721284"/>
            <a:ext cx="32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Barreras</a:t>
            </a:r>
            <a:r>
              <a:rPr lang="en-US" dirty="0" smtClean="0"/>
              <a:t> </a:t>
            </a:r>
            <a:r>
              <a:rPr lang="en-US" dirty="0" err="1" smtClean="0"/>
              <a:t>cortafuego</a:t>
            </a:r>
            <a:r>
              <a:rPr lang="en-US" dirty="0" smtClean="0"/>
              <a:t> </a:t>
            </a:r>
          </a:p>
          <a:p>
            <a:r>
              <a:rPr lang="en-US" dirty="0" err="1"/>
              <a:t>M</a:t>
            </a:r>
            <a:r>
              <a:rPr lang="en-US" dirty="0" err="1" smtClean="0"/>
              <a:t>urallas</a:t>
            </a:r>
            <a:r>
              <a:rPr lang="en-US" dirty="0" smtClean="0"/>
              <a:t> </a:t>
            </a:r>
            <a:r>
              <a:rPr lang="en-US" dirty="0" err="1" smtClean="0"/>
              <a:t>chinas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23158" y="4999512"/>
            <a:ext cx="9483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Quién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. </a:t>
            </a:r>
            <a:r>
              <a:rPr lang="en-US" dirty="0" err="1" smtClean="0"/>
              <a:t>Quién</a:t>
            </a:r>
            <a:r>
              <a:rPr lang="en-US" dirty="0" smtClean="0"/>
              <a:t> </a:t>
            </a:r>
            <a:r>
              <a:rPr lang="en-US" dirty="0" err="1" smtClean="0"/>
              <a:t>maneja</a:t>
            </a:r>
            <a:r>
              <a:rPr lang="en-US" dirty="0" smtClean="0"/>
              <a:t> el </a:t>
            </a:r>
            <a:r>
              <a:rPr lang="en-US" dirty="0" err="1" smtClean="0"/>
              <a:t>patrón</a:t>
            </a:r>
            <a:r>
              <a:rPr lang="en-US" dirty="0" smtClean="0"/>
              <a:t> de </a:t>
            </a:r>
            <a:r>
              <a:rPr lang="en-US" dirty="0" err="1" smtClean="0"/>
              <a:t>pagos</a:t>
            </a:r>
            <a:r>
              <a:rPr lang="en-US" dirty="0" smtClean="0"/>
              <a:t>. </a:t>
            </a:r>
            <a:r>
              <a:rPr lang="en-US" dirty="0" err="1" smtClean="0"/>
              <a:t>Quién</a:t>
            </a:r>
            <a:r>
              <a:rPr lang="en-US" dirty="0" smtClean="0"/>
              <a:t> el </a:t>
            </a:r>
            <a:r>
              <a:rPr lang="en-US" dirty="0" err="1" smtClean="0"/>
              <a:t>ahorro</a:t>
            </a:r>
            <a:r>
              <a:rPr lang="en-US" dirty="0" smtClean="0"/>
              <a:t> </a:t>
            </a:r>
            <a:r>
              <a:rPr lang="en-US" dirty="0" err="1" smtClean="0"/>
              <a:t>financiero</a:t>
            </a:r>
            <a:r>
              <a:rPr lang="en-US" dirty="0" smtClean="0"/>
              <a:t>. ¿</a:t>
            </a:r>
            <a:r>
              <a:rPr lang="en-US" dirty="0" err="1" smtClean="0"/>
              <a:t>Cómo</a:t>
            </a:r>
            <a:r>
              <a:rPr lang="en-US" dirty="0" smtClean="0"/>
              <a:t> se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Eficiente</a:t>
            </a:r>
            <a:r>
              <a:rPr lang="en-US" dirty="0" smtClean="0"/>
              <a:t> para </a:t>
            </a:r>
            <a:r>
              <a:rPr lang="en-US" dirty="0" err="1" smtClean="0"/>
              <a:t>todo</a:t>
            </a:r>
            <a:r>
              <a:rPr lang="en-US" dirty="0" smtClean="0"/>
              <a:t> el </a:t>
            </a:r>
            <a:r>
              <a:rPr lang="en-US" dirty="0" err="1" smtClean="0"/>
              <a:t>mundo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OTRA PREGUNTA PENDIENTE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CO" altLang="es-CO"/>
              <a:t>Supervisión</a:t>
            </a:r>
            <a:endParaRPr lang="es-ES" altLang="es-CO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CO" altLang="es-CO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2133600" y="53340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CO" altLang="es-CO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altLang="es-CO"/>
              <a:t>Coadministración</a:t>
            </a:r>
          </a:p>
          <a:p>
            <a:pPr lvl="2" eaLnBrk="1" hangingPunct="1">
              <a:defRPr/>
            </a:pPr>
            <a:r>
              <a:rPr lang="es-CO" altLang="es-CO"/>
              <a:t>Publicidad, horarios y mercados</a:t>
            </a:r>
          </a:p>
          <a:p>
            <a:pPr eaLnBrk="1" hangingPunct="1">
              <a:defRPr/>
            </a:pPr>
            <a:r>
              <a:rPr lang="es-CO" altLang="es-CO"/>
              <a:t>Vigilancia por intermediario</a:t>
            </a:r>
          </a:p>
          <a:p>
            <a:pPr eaLnBrk="1" hangingPunct="1">
              <a:defRPr/>
            </a:pPr>
            <a:r>
              <a:rPr lang="es-CO" altLang="es-CO"/>
              <a:t>Vigilancia por tipo de riesgo</a:t>
            </a:r>
          </a:p>
          <a:p>
            <a:pPr lvl="2" eaLnBrk="1" hangingPunct="1">
              <a:defRPr/>
            </a:pPr>
            <a:r>
              <a:rPr lang="es-CO" altLang="es-CO"/>
              <a:t>Operaciones sofisticadas</a:t>
            </a:r>
          </a:p>
          <a:p>
            <a:pPr lvl="2" eaLnBrk="1" hangingPunct="1">
              <a:defRPr/>
            </a:pPr>
            <a:r>
              <a:rPr lang="es-CO" altLang="es-CO"/>
              <a:t>Información privilegiada</a:t>
            </a:r>
          </a:p>
          <a:p>
            <a:pPr lvl="2" eaLnBrk="1" hangingPunct="1">
              <a:defRPr/>
            </a:pPr>
            <a:r>
              <a:rPr lang="es-CO" altLang="es-CO"/>
              <a:t>Operadores ilegales</a:t>
            </a:r>
          </a:p>
          <a:p>
            <a:pPr eaLnBrk="1" hangingPunct="1">
              <a:defRPr/>
            </a:pPr>
            <a:r>
              <a:rPr lang="es-CO" altLang="es-CO"/>
              <a:t>Vigilancia internacional</a:t>
            </a:r>
            <a:endParaRPr lang="es-ES" altLang="es-CO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altLang="es-CO"/>
              <a:t>Nuevo signo de los tiempos</a:t>
            </a:r>
            <a:endParaRPr lang="es-ES" altLang="es-CO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Administración de riesgo </a:t>
            </a:r>
          </a:p>
          <a:p>
            <a:pPr lvl="1" eaLnBrk="1" hangingPunct="1"/>
            <a:r>
              <a:rPr lang="es-ES_tradnl" altLang="es-CO">
                <a:ea typeface="Times New Roman" charset="0"/>
                <a:cs typeface="Times New Roman" charset="0"/>
              </a:rPr>
              <a:t>Diversificación de la cartera entre regiones, sectores y tamaños de empresas 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No bancos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Tecnología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Entidades grandes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Estabilidad financiera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 La crisis del 97</a:t>
            </a:r>
            <a:endParaRPr lang="es-ES_tradnl" altLang="es-CO"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altLang="es-CO">
                <a:ea typeface="Times New Roman" charset="0"/>
                <a:cs typeface="Times New Roman" charset="0"/>
              </a:rPr>
              <a:t>Oportunidad de negocios en la financiación del consumo que crecía al doble del PIB.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O">
                <a:ea typeface="Times New Roman" charset="0"/>
                <a:cs typeface="Times New Roman" charset="0"/>
              </a:rPr>
              <a:t>Compraron o conformaron compañías de financiamiento comercial para volverlas banco. 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O">
                <a:ea typeface="Times New Roman" charset="0"/>
                <a:cs typeface="Times New Roman" charset="0"/>
              </a:rPr>
              <a:t>Entidades con poco respaldo y poca experiencia administrativa.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O">
                <a:ea typeface="Times New Roman" charset="0"/>
                <a:cs typeface="Times New Roman" charset="0"/>
              </a:rPr>
              <a:t>1995, crisis de transporte,  preludió el desastre. </a:t>
            </a:r>
            <a:endParaRPr lang="es-ES_tradnl" altLang="es-CO">
              <a:latin typeface="Times" charset="0"/>
              <a:ea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altLang="es-CO">
                <a:ea typeface="Times New Roman" charset="0"/>
                <a:cs typeface="Times New Roman" charset="0"/>
              </a:rPr>
              <a:t>1997 se revirtió el ciclo de la construcción que había sido extraordinariamente bueno. Veto al sector.  (Minsky)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altLang="es-CO"/>
              <a:t>La crisis del 97</a:t>
            </a:r>
            <a:endParaRPr lang="es-ES" altLang="es-CO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Sobreendeudamiento. República subió sus tasas de interés hasta 50% nominal para defender el peso de un ataque especulativo, 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Se desencadenó la recesión más aguda y prolongada que el país hubiera visto en 100 años. </a:t>
            </a:r>
            <a:endParaRPr lang="es-ES_tradnl" altLang="es-CO">
              <a:latin typeface="Times" charset="0"/>
              <a:ea typeface="Times New Roman" charset="0"/>
              <a:cs typeface="Times New Roman" charset="0"/>
            </a:endParaRPr>
          </a:p>
          <a:p>
            <a:pPr lvl="1" eaLnBrk="1" hangingPunct="1"/>
            <a:r>
              <a:rPr lang="es-ES_tradnl" altLang="es-CO">
                <a:ea typeface="Times New Roman" charset="0"/>
                <a:cs typeface="Times New Roman" charset="0"/>
              </a:rPr>
              <a:t>Corporaciones de ahorro y vivienda, que tuvieron que ser rescatadas. </a:t>
            </a:r>
          </a:p>
          <a:p>
            <a:pPr lvl="1" eaLnBrk="1" hangingPunct="1"/>
            <a:r>
              <a:rPr lang="es-ES_tradnl" altLang="es-CO">
                <a:ea typeface="Times New Roman" charset="0"/>
                <a:cs typeface="Times New Roman" charset="0"/>
              </a:rPr>
              <a:t>Estatizó 6 bancos (de nuevo mayor banquero del país). Costo 4% del PIB, México fue de 19%. </a:t>
            </a:r>
            <a:endParaRPr lang="es-ES_tradnl" altLang="es-CO"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altLang="es-CO"/>
              <a:t>La recuperación</a:t>
            </a:r>
            <a:endParaRPr lang="es-ES" altLang="es-CO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Credit crunch - ausencia de oferta y demanda de crédito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Inversiones. </a:t>
            </a:r>
          </a:p>
          <a:p>
            <a:pPr lvl="1" eaLnBrk="1" hangingPunct="1"/>
            <a:r>
              <a:rPr lang="es-ES_tradnl" altLang="es-CO">
                <a:ea typeface="Times New Roman" charset="0"/>
                <a:cs typeface="Times New Roman" charset="0"/>
              </a:rPr>
              <a:t>Cartera pasó de representar el 59% de los activos en 2000 al 54% en mayo de 2004, mientras las inversiones en títulos financieros pasaron de 18% a 31% en ese mismo lapso. </a:t>
            </a:r>
            <a:endParaRPr lang="es-ES_tradnl" altLang="es-CO">
              <a:latin typeface="Times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Préstamos de plazos cortos para consumo.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altLang="es-CO">
                <a:ea typeface="Times New Roman" charset="0"/>
                <a:cs typeface="Times New Roman" charset="0"/>
              </a:rPr>
              <a:t>Minicrisis de TES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De nuevo, pero sobre todo en entidades pequeñas</a:t>
            </a:r>
          </a:p>
          <a:p>
            <a:pPr eaLnBrk="1" hangingPunct="1"/>
            <a:r>
              <a:rPr lang="es-ES_tradnl" altLang="es-CO">
                <a:ea typeface="Times New Roman" charset="0"/>
                <a:cs typeface="Times New Roman" charset="0"/>
              </a:rPr>
              <a:t>Tasa de redepósito. “Flight to quality”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3 Rectángulo"/>
          <p:cNvSpPr>
            <a:spLocks noChangeArrowheads="1"/>
          </p:cNvSpPr>
          <p:nvPr/>
        </p:nvSpPr>
        <p:spPr bwMode="auto">
          <a:xfrm>
            <a:off x="2006601" y="476250"/>
            <a:ext cx="7777163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O" sz="2000" dirty="0"/>
              <a:t>“The historical frequency of banking crises is quite </a:t>
            </a:r>
            <a:r>
              <a:rPr lang="en-US" altLang="es-CO" sz="2000" b="1" dirty="0"/>
              <a:t>similar in high- and middle-to-low-income countries</a:t>
            </a:r>
            <a:r>
              <a:rPr lang="en-US" altLang="es-CO" sz="2000" dirty="0"/>
              <a:t>, with quantitative and qualitative parallels in both the run-ups and the aftermath. We establish these regularities using a unique dataset spanning from Denmark's financial panic during the Napoleonic War to the ongoing global financial crisis sparked by subprime mortgage defaults in the United States. </a:t>
            </a:r>
            <a:r>
              <a:rPr lang="en-US" altLang="es-CO" sz="2000" b="1" dirty="0"/>
              <a:t>Banking </a:t>
            </a:r>
            <a:r>
              <a:rPr lang="en-US" altLang="es-CO" sz="1800" b="1" dirty="0"/>
              <a:t>crises dramatically weaken fiscal positions</a:t>
            </a:r>
            <a:r>
              <a:rPr lang="en-US" altLang="es-CO" sz="1800" dirty="0"/>
              <a:t> in both groups, with government revenues invariably contracting, and fiscal expenditures often expanding sharply. Three </a:t>
            </a:r>
            <a:r>
              <a:rPr lang="en-US" altLang="es-CO" sz="2000" dirty="0"/>
              <a:t>years after a financial crisis </a:t>
            </a:r>
            <a:r>
              <a:rPr lang="en-US" altLang="es-CO" sz="2000" b="1" dirty="0"/>
              <a:t>central government debt increases, on average, by about 86 percent</a:t>
            </a:r>
            <a:r>
              <a:rPr lang="en-US" altLang="es-CO" sz="2000" dirty="0"/>
              <a:t>. Thus the fiscal burden of banking crisis extends far beyond the commonly cited cost of the bailouts. Our new dataset includes housing price data for emerging markets; these allow us to show that the </a:t>
            </a:r>
            <a:r>
              <a:rPr lang="en-US" altLang="es-CO" sz="2000" b="1" dirty="0"/>
              <a:t>real estate price cycles around banking crises are similar</a:t>
            </a:r>
            <a:r>
              <a:rPr lang="en-US" altLang="es-CO" sz="2000" dirty="0"/>
              <a:t> in duration and amplitude to those in advanced economies, with the busts averaging four to six years. Corroborating earlier work, we find that </a:t>
            </a:r>
            <a:r>
              <a:rPr lang="en-US" altLang="es-CO" sz="2000" b="1" dirty="0">
                <a:solidFill>
                  <a:srgbClr val="FF0000"/>
                </a:solidFill>
              </a:rPr>
              <a:t>systemic banking crises are typically preceded by asset price bubbles, large capital inflows and credit booms</a:t>
            </a:r>
            <a:r>
              <a:rPr lang="en-US" altLang="es-CO" sz="2000" dirty="0"/>
              <a:t>, in rich and poor countries alike.”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O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O" sz="1400" dirty="0"/>
              <a:t>Banking Crises: An Equal Opportunity Menace Carmen M. Reinhart and Kenneth S. Rogoff NBER Working Paper No. 14587 December 2008</a:t>
            </a:r>
            <a:endParaRPr lang="es-CO" altLang="es-CO" sz="1400" dirty="0"/>
          </a:p>
        </p:txBody>
      </p:sp>
    </p:spTree>
    <p:extLst>
      <p:ext uri="{BB962C8B-B14F-4D97-AF65-F5344CB8AC3E}">
        <p14:creationId xmlns:p14="http://schemas.microsoft.com/office/powerpoint/2010/main" val="18505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Elementos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Entorno</a:t>
            </a:r>
            <a:r>
              <a:rPr lang="en-US" dirty="0" smtClean="0"/>
              <a:t> macro</a:t>
            </a:r>
          </a:p>
          <a:p>
            <a:pPr lvl="1"/>
            <a:r>
              <a:rPr lang="en-US" dirty="0" err="1" smtClean="0"/>
              <a:t>Recesión</a:t>
            </a:r>
            <a:r>
              <a:rPr lang="en-US" dirty="0" smtClean="0"/>
              <a:t> global,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fuerte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América</a:t>
            </a:r>
            <a:r>
              <a:rPr lang="en-US" dirty="0" smtClean="0"/>
              <a:t> Latina </a:t>
            </a:r>
          </a:p>
          <a:p>
            <a:pPr lvl="1"/>
            <a:r>
              <a:rPr lang="en-US" dirty="0" err="1" smtClean="0"/>
              <a:t>Tasas</a:t>
            </a:r>
            <a:r>
              <a:rPr lang="en-US" dirty="0" smtClean="0"/>
              <a:t> de </a:t>
            </a:r>
            <a:r>
              <a:rPr lang="en-US" dirty="0" err="1" smtClean="0"/>
              <a:t>interés</a:t>
            </a:r>
            <a:r>
              <a:rPr lang="en-US" dirty="0" smtClean="0"/>
              <a:t> cero</a:t>
            </a:r>
          </a:p>
          <a:p>
            <a:r>
              <a:rPr lang="en-US" dirty="0" err="1" smtClean="0"/>
              <a:t>Competencia</a:t>
            </a:r>
            <a:endParaRPr lang="en-US" dirty="0" smtClean="0"/>
          </a:p>
          <a:p>
            <a:pPr lvl="1"/>
            <a:r>
              <a:rPr lang="en-US" dirty="0" err="1" smtClean="0"/>
              <a:t>Hacer</a:t>
            </a:r>
            <a:r>
              <a:rPr lang="en-US" dirty="0" smtClean="0"/>
              <a:t> un banco digital </a:t>
            </a:r>
            <a:r>
              <a:rPr lang="en-US" dirty="0" err="1" smtClean="0"/>
              <a:t>desde</a:t>
            </a:r>
            <a:r>
              <a:rPr lang="en-US" dirty="0" smtClean="0"/>
              <a:t> cero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barato</a:t>
            </a:r>
            <a:r>
              <a:rPr lang="en-US" dirty="0" smtClean="0"/>
              <a:t> y </a:t>
            </a:r>
            <a:r>
              <a:rPr lang="en-US" dirty="0" err="1" smtClean="0"/>
              <a:t>rápido</a:t>
            </a:r>
            <a:endParaRPr lang="en-US" dirty="0" smtClean="0"/>
          </a:p>
          <a:p>
            <a:pPr lvl="1"/>
            <a:r>
              <a:rPr lang="en-US" dirty="0" err="1" smtClean="0"/>
              <a:t>Neobancos</a:t>
            </a:r>
            <a:r>
              <a:rPr lang="en-US" dirty="0" smtClean="0"/>
              <a:t> </a:t>
            </a:r>
            <a:r>
              <a:rPr lang="en-US" dirty="0" err="1" smtClean="0"/>
              <a:t>compiten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fuerte</a:t>
            </a:r>
            <a:endParaRPr lang="en-US" dirty="0" smtClean="0"/>
          </a:p>
          <a:p>
            <a:pPr lvl="2"/>
            <a:r>
              <a:rPr lang="en-US" dirty="0" smtClean="0"/>
              <a:t>Bavaria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crédito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tenderos</a:t>
            </a:r>
            <a:r>
              <a:rPr lang="en-US" dirty="0" smtClean="0"/>
              <a:t> para que </a:t>
            </a:r>
            <a:r>
              <a:rPr lang="en-US" dirty="0" err="1" smtClean="0"/>
              <a:t>ofrezcan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clientes</a:t>
            </a:r>
            <a:endParaRPr lang="en-US" dirty="0" smtClean="0"/>
          </a:p>
          <a:p>
            <a:pPr lvl="2"/>
            <a:r>
              <a:rPr lang="en-US" dirty="0" smtClean="0"/>
              <a:t>QR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pagos</a:t>
            </a:r>
            <a:r>
              <a:rPr lang="en-US" dirty="0" smtClean="0"/>
              <a:t> sin </a:t>
            </a:r>
            <a:r>
              <a:rPr lang="en-US" dirty="0" err="1" smtClean="0"/>
              <a:t>contacto</a:t>
            </a:r>
            <a:endParaRPr lang="en-US" dirty="0" smtClean="0"/>
          </a:p>
          <a:p>
            <a:pPr lvl="2"/>
            <a:r>
              <a:rPr lang="en-US" dirty="0" smtClean="0"/>
              <a:t>No </a:t>
            </a:r>
            <a:r>
              <a:rPr lang="en-US" dirty="0" err="1" smtClean="0"/>
              <a:t>jugar</a:t>
            </a:r>
            <a:r>
              <a:rPr lang="en-US" dirty="0" smtClean="0"/>
              <a:t> a </a:t>
            </a:r>
            <a:r>
              <a:rPr lang="en-US" dirty="0" err="1" smtClean="0"/>
              <a:t>ser</a:t>
            </a:r>
            <a:r>
              <a:rPr lang="en-US" dirty="0" smtClean="0"/>
              <a:t> banco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trueque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de casas. El de Ciudad de México que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 Rio de Janeiro, el de Rio que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 </a:t>
            </a:r>
            <a:r>
              <a:rPr lang="en-US" dirty="0" err="1" smtClean="0"/>
              <a:t>Mumbay</a:t>
            </a:r>
            <a:r>
              <a:rPr lang="en-US" dirty="0" smtClean="0"/>
              <a:t> y el de </a:t>
            </a:r>
            <a:r>
              <a:rPr lang="en-US" dirty="0" err="1" smtClean="0"/>
              <a:t>Munbay</a:t>
            </a:r>
            <a:r>
              <a:rPr lang="en-US" dirty="0" smtClean="0"/>
              <a:t> que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 Ciudad de México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altLang="es-CO" sz="4000" dirty="0"/>
              <a:t>Precedidio de crecimiento cartera y precios de activos, sip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489" y="2595563"/>
            <a:ext cx="8675687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4583113" y="2595563"/>
            <a:ext cx="0" cy="2417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248525" y="2595563"/>
            <a:ext cx="0" cy="2417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2640014" y="6021389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600"/>
              <a:t>Fuente: Dane</a:t>
            </a:r>
          </a:p>
        </p:txBody>
      </p:sp>
    </p:spTree>
    <p:extLst>
      <p:ext uri="{BB962C8B-B14F-4D97-AF65-F5344CB8AC3E}">
        <p14:creationId xmlns:p14="http://schemas.microsoft.com/office/powerpoint/2010/main" val="43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25" y="1604964"/>
            <a:ext cx="752475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2209800" y="6488114"/>
            <a:ext cx="448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600"/>
              <a:t>Fuente: Junguito, Roberto y Hernán Rincón (2004) 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591175" y="2230439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8399464" y="2230439"/>
            <a:ext cx="73025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err="1"/>
              <a:t>Seguido</a:t>
            </a:r>
            <a:r>
              <a:rPr lang="en-US" sz="4000" dirty="0"/>
              <a:t> de </a:t>
            </a:r>
            <a:r>
              <a:rPr lang="en-US" sz="4000" dirty="0" err="1"/>
              <a:t>déficit</a:t>
            </a:r>
            <a:r>
              <a:rPr lang="en-US" sz="4000" dirty="0"/>
              <a:t> fiscal GNC, sip</a:t>
            </a:r>
          </a:p>
        </p:txBody>
      </p:sp>
    </p:spTree>
    <p:extLst>
      <p:ext uri="{BB962C8B-B14F-4D97-AF65-F5344CB8AC3E}">
        <p14:creationId xmlns:p14="http://schemas.microsoft.com/office/powerpoint/2010/main" val="17715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 smtClean="0"/>
              <a:t>Economía política </a:t>
            </a:r>
            <a:r>
              <a:rPr lang="es-CO" altLang="es-CO" dirty="0"/>
              <a:t>de las crisis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CO" sz="2400" dirty="0"/>
              <a:t>Definición: Poco crédito</a:t>
            </a:r>
          </a:p>
          <a:p>
            <a:pPr>
              <a:defRPr/>
            </a:pPr>
            <a:r>
              <a:rPr lang="es-CO" sz="2400" dirty="0"/>
              <a:t>Crisis 1970 – 2013: países del mundo con 0 crisis 29%, una 53%, dos o más 18%</a:t>
            </a:r>
          </a:p>
          <a:p>
            <a:pPr>
              <a:defRPr/>
            </a:pPr>
            <a:r>
              <a:rPr lang="es-CO" sz="2400" dirty="0"/>
              <a:t>Coaliciones perversas. EU: Agrarios – bancos una sede, Urbanos – </a:t>
            </a:r>
            <a:r>
              <a:rPr lang="es-CO" sz="2400" dirty="0" err="1"/>
              <a:t>Too</a:t>
            </a:r>
            <a:r>
              <a:rPr lang="es-CO" sz="2400" dirty="0"/>
              <a:t> </a:t>
            </a:r>
            <a:r>
              <a:rPr lang="es-CO" sz="2400" dirty="0" err="1"/>
              <a:t>big</a:t>
            </a:r>
            <a:r>
              <a:rPr lang="es-CO" sz="2400" dirty="0"/>
              <a:t> to </a:t>
            </a:r>
            <a:r>
              <a:rPr lang="es-CO" sz="2400" dirty="0" err="1"/>
              <a:t>fail</a:t>
            </a:r>
            <a:endParaRPr lang="es-CO" sz="2400" dirty="0"/>
          </a:p>
          <a:p>
            <a:pPr>
              <a:defRPr/>
            </a:pPr>
            <a:r>
              <a:rPr lang="es-CO" sz="2400" dirty="0"/>
              <a:t>¿Democracia estable? No suficiente</a:t>
            </a:r>
          </a:p>
          <a:p>
            <a:pPr>
              <a:defRPr/>
            </a:pPr>
            <a:r>
              <a:rPr lang="es-CO" sz="2400" dirty="0"/>
              <a:t>Constitución no populista</a:t>
            </a:r>
          </a:p>
          <a:p>
            <a:pPr>
              <a:defRPr/>
            </a:pPr>
            <a:r>
              <a:rPr lang="es-CO" sz="2400" dirty="0"/>
              <a:t>Regulación que protege mal diseñada</a:t>
            </a:r>
          </a:p>
          <a:p>
            <a:pPr marL="0" indent="0">
              <a:buNone/>
              <a:defRPr/>
            </a:pPr>
            <a:endParaRPr lang="es-CO" sz="1800" dirty="0"/>
          </a:p>
          <a:p>
            <a:pPr marL="0" indent="0">
              <a:buNone/>
              <a:defRPr/>
            </a:pPr>
            <a:r>
              <a:rPr lang="es-CO" sz="1800" dirty="0"/>
              <a:t>Charles Calomiris</a:t>
            </a:r>
          </a:p>
        </p:txBody>
      </p:sp>
    </p:spTree>
    <p:extLst>
      <p:ext uri="{BB962C8B-B14F-4D97-AF65-F5344CB8AC3E}">
        <p14:creationId xmlns:p14="http://schemas.microsoft.com/office/powerpoint/2010/main" val="142978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altLang="es-CO" dirty="0"/>
              <a:t>Un ejemplo de “movilidad empresarial”</a:t>
            </a:r>
            <a:r>
              <a:rPr lang="es-CO" altLang="es-CO" sz="1800" dirty="0"/>
              <a:t> </a:t>
            </a:r>
            <a:endParaRPr lang="es-ES" altLang="es-CO" sz="1800" dirty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828800" y="1905000"/>
            <a:ext cx="81534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1955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 - Se crean el Banco Prendario Nacional, Banco de Occidente, banco de Caldas, Corporación Financiera del Transporte y dos almacenes de deposito.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1956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 - Se funda el Banco Ganadero, se liquida la Unión Obrera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y Campesina de </a:t>
            </a:r>
            <a:r>
              <a:rPr lang="es-ES" altLang="es-CO" sz="1800" dirty="0" err="1">
                <a:solidFill>
                  <a:schemeClr val="tx2"/>
                </a:solidFill>
                <a:latin typeface="Arial" charset="0"/>
              </a:rPr>
              <a:t>Sonsón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.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1958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 - Se funda el Banco Bananero del Magdalena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1959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 – Se funda la Corporación Financiera Colombiana y la Financiera Nacional.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1960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 - Banco de la Costa en Barranquilla.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1961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 - Corporación Financiera del Valle, Corporación Financiera de Caldas.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r>
              <a:rPr lang="es-ES" altLang="es-CO" sz="1800" b="1" dirty="0">
                <a:solidFill>
                  <a:schemeClr val="tx2"/>
                </a:solidFill>
                <a:latin typeface="Arial" charset="0"/>
              </a:rPr>
              <a:t>1963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 - IFI inicia actividades como corporación financiera. Se fundan el Banco de Construcción y Desarrollo, la Corporación Financiera del Norte y dos Almacenes Generales de Depósito </a:t>
            </a:r>
            <a:r>
              <a:rPr lang="es-ES" altLang="es-CO" sz="1800" dirty="0" err="1">
                <a:solidFill>
                  <a:schemeClr val="tx2"/>
                </a:solidFill>
                <a:latin typeface="Arial" charset="0"/>
              </a:rPr>
              <a:t>Almabanco</a:t>
            </a:r>
            <a:r>
              <a:rPr lang="es-ES" altLang="es-CO" sz="1800" dirty="0">
                <a:solidFill>
                  <a:schemeClr val="tx2"/>
                </a:solidFill>
                <a:latin typeface="Arial" charset="0"/>
              </a:rPr>
              <a:t> y Almacenar. Entran en liquidación el Banco Hipotecario Popular, el Prendario Nacional y los Almacenes Generales de Deposito Mercantil S.A.</a:t>
            </a:r>
            <a:r>
              <a:rPr lang="es-ES" altLang="es-CO" sz="1800" dirty="0">
                <a:solidFill>
                  <a:schemeClr val="tx2"/>
                </a:solidFill>
              </a:rPr>
              <a:t> </a:t>
            </a:r>
            <a:br>
              <a:rPr lang="es-ES" altLang="es-CO" sz="1800" dirty="0">
                <a:solidFill>
                  <a:schemeClr val="tx2"/>
                </a:solidFill>
              </a:rPr>
            </a:br>
            <a:endParaRPr lang="es-ES" altLang="es-CO" sz="1800" dirty="0">
              <a:solidFill>
                <a:schemeClr val="tx2"/>
              </a:solidFill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cap="none">
                <a:latin typeface="Calibri" charset="0"/>
                <a:ea typeface="Calibri" charset="0"/>
                <a:cs typeface="Calibri" charset="0"/>
              </a:rPr>
              <a:t>El futuro era así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 smtClean="0"/>
              <a:t>Innovación </a:t>
            </a:r>
            <a:endParaRPr lang="es-CO" altLang="es-CO" dirty="0"/>
          </a:p>
        </p:txBody>
      </p:sp>
      <p:sp>
        <p:nvSpPr>
          <p:cNvPr id="122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 smtClean="0"/>
              <a:t>Ingeniería financiera</a:t>
            </a:r>
          </a:p>
          <a:p>
            <a:pPr>
              <a:defRPr/>
            </a:pPr>
            <a:r>
              <a:rPr lang="es-CO" altLang="es-CO" b="1" dirty="0">
                <a:solidFill>
                  <a:srgbClr val="FF0000"/>
                </a:solidFill>
              </a:rPr>
              <a:t>Derivados</a:t>
            </a:r>
          </a:p>
          <a:p>
            <a:pPr lvl="1">
              <a:defRPr/>
            </a:pPr>
            <a:r>
              <a:rPr lang="es-CO" altLang="es-CO" dirty="0"/>
              <a:t>Futuros</a:t>
            </a:r>
          </a:p>
          <a:p>
            <a:pPr lvl="1">
              <a:defRPr/>
            </a:pPr>
            <a:r>
              <a:rPr lang="es-CO" altLang="es-CO" dirty="0"/>
              <a:t>Swaps</a:t>
            </a:r>
          </a:p>
          <a:p>
            <a:pPr lvl="1">
              <a:defRPr/>
            </a:pPr>
            <a:r>
              <a:rPr lang="es-CO" altLang="es-CO" dirty="0"/>
              <a:t>Opciones</a:t>
            </a:r>
          </a:p>
          <a:p>
            <a:pPr lvl="2">
              <a:defRPr/>
            </a:pPr>
            <a:r>
              <a:rPr lang="es-CO" altLang="es-CO" dirty="0"/>
              <a:t>Americana</a:t>
            </a:r>
          </a:p>
          <a:p>
            <a:pPr lvl="2">
              <a:defRPr/>
            </a:pPr>
            <a:r>
              <a:rPr lang="es-CO" altLang="es-CO" dirty="0"/>
              <a:t>Europea</a:t>
            </a:r>
          </a:p>
          <a:p>
            <a:pPr lvl="2">
              <a:defRPr/>
            </a:pPr>
            <a:r>
              <a:rPr lang="es-CO" altLang="es-CO" dirty="0"/>
              <a:t>Look back</a:t>
            </a:r>
          </a:p>
          <a:p>
            <a:pPr lvl="1">
              <a:defRPr/>
            </a:pPr>
            <a:r>
              <a:rPr lang="es-CO" altLang="es-CO" dirty="0"/>
              <a:t>Collares</a:t>
            </a:r>
          </a:p>
          <a:p>
            <a:pPr lvl="1">
              <a:defRPr/>
            </a:pPr>
            <a:r>
              <a:rPr lang="es-CO" altLang="es-CO" dirty="0"/>
              <a:t>Strips</a:t>
            </a:r>
          </a:p>
        </p:txBody>
      </p:sp>
    </p:spTree>
    <p:extLst>
      <p:ext uri="{BB962C8B-B14F-4D97-AF65-F5344CB8AC3E}">
        <p14:creationId xmlns:p14="http://schemas.microsoft.com/office/powerpoint/2010/main" val="18864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Futuros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355600"/>
            <a:ext cx="52705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778001" y="1414464"/>
            <a:ext cx="2239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/>
              <a:t>Importador compra USD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8358189" y="1011239"/>
            <a:ext cx="2111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/>
              <a:t>Exportador vende USD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808163" y="3292476"/>
            <a:ext cx="2239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/>
              <a:t>Importador compra USD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358189" y="3179764"/>
            <a:ext cx="2111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/>
              <a:t>Exportador vende USD</a:t>
            </a:r>
          </a:p>
        </p:txBody>
      </p:sp>
    </p:spTree>
    <p:extLst>
      <p:ext uri="{BB962C8B-B14F-4D97-AF65-F5344CB8AC3E}">
        <p14:creationId xmlns:p14="http://schemas.microsoft.com/office/powerpoint/2010/main" val="7847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/>
              <a:t>Innovación financiera</a:t>
            </a: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/>
              <a:t>Finanzas estructuradas</a:t>
            </a:r>
          </a:p>
          <a:p>
            <a:pPr lvl="1">
              <a:defRPr/>
            </a:pPr>
            <a:r>
              <a:rPr lang="es-CO" altLang="es-CO" dirty="0" smtClean="0"/>
              <a:t>Titularizaciones</a:t>
            </a:r>
          </a:p>
          <a:p>
            <a:pPr lvl="2">
              <a:defRPr/>
            </a:pPr>
            <a:r>
              <a:rPr lang="es-CO" altLang="es-CO" dirty="0" smtClean="0"/>
              <a:t>Colpatria</a:t>
            </a:r>
          </a:p>
          <a:p>
            <a:pPr lvl="2">
              <a:defRPr/>
            </a:pPr>
            <a:r>
              <a:rPr lang="es-CO" altLang="es-CO" dirty="0" smtClean="0"/>
              <a:t>Cartera crédito estudiantes</a:t>
            </a:r>
          </a:p>
          <a:p>
            <a:pPr lvl="2">
              <a:defRPr/>
            </a:pPr>
            <a:r>
              <a:rPr lang="es-CO" altLang="es-CO" dirty="0" smtClean="0"/>
              <a:t>Finanzas públicas</a:t>
            </a:r>
            <a:endParaRPr lang="es-CO" altLang="es-CO" dirty="0"/>
          </a:p>
          <a:p>
            <a:pPr lvl="1">
              <a:defRPr/>
            </a:pPr>
            <a:r>
              <a:rPr lang="es-CO" altLang="es-CO" dirty="0"/>
              <a:t>Project </a:t>
            </a:r>
            <a:r>
              <a:rPr lang="es-CO" altLang="es-CO" dirty="0" smtClean="0"/>
              <a:t>finance</a:t>
            </a: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621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Titularización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52551" y="1923803"/>
            <a:ext cx="1068779" cy="463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part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07626" y="1864426"/>
            <a:ext cx="1971304" cy="688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Patrim</a:t>
            </a:r>
            <a:r>
              <a:rPr lang="en-US" dirty="0" smtClean="0"/>
              <a:t> </a:t>
            </a:r>
            <a:r>
              <a:rPr lang="en-US" dirty="0" err="1" smtClean="0"/>
              <a:t>auton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82099" y="3408218"/>
            <a:ext cx="973776" cy="356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Bono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42572" y="2170985"/>
            <a:ext cx="332509" cy="6412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9650" y="2867237"/>
            <a:ext cx="166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 mm </a:t>
            </a:r>
            <a:r>
              <a:rPr lang="en-US" dirty="0" err="1" smtClean="0"/>
              <a:t>Mes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98800" y="2208810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39466" y="2216287"/>
            <a:ext cx="1442633" cy="1191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flipH="1">
            <a:off x="8143173" y="3999984"/>
            <a:ext cx="2863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Valor $8 mm</a:t>
            </a:r>
          </a:p>
          <a:p>
            <a:r>
              <a:rPr lang="en-US" dirty="0" err="1" smtClean="0"/>
              <a:t>Interés</a:t>
            </a:r>
            <a:r>
              <a:rPr lang="en-US" dirty="0" smtClean="0"/>
              <a:t> $1,2 </a:t>
            </a:r>
            <a:r>
              <a:rPr lang="en-US" dirty="0" err="1" smtClean="0"/>
              <a:t>mes</a:t>
            </a:r>
            <a:r>
              <a:rPr lang="en-US" dirty="0" smtClean="0"/>
              <a:t> (15% </a:t>
            </a:r>
            <a:r>
              <a:rPr lang="en-US" dirty="0" err="1" smtClean="0"/>
              <a:t>mes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Vence</a:t>
            </a:r>
            <a:r>
              <a:rPr lang="en-US" dirty="0" smtClean="0"/>
              <a:t> 12 </a:t>
            </a:r>
            <a:r>
              <a:rPr lang="en-US" dirty="0" err="1" smtClean="0"/>
              <a:t>meses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Calificación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02667" y="5064484"/>
            <a:ext cx="3047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sí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Arriendo</a:t>
            </a:r>
            <a:r>
              <a:rPr lang="en-US" dirty="0" smtClean="0"/>
              <a:t> genera  $24 mm </a:t>
            </a:r>
            <a:r>
              <a:rPr lang="en-US" dirty="0" err="1" smtClean="0"/>
              <a:t>año</a:t>
            </a:r>
            <a:endParaRPr lang="en-US" dirty="0" smtClean="0"/>
          </a:p>
          <a:p>
            <a:r>
              <a:rPr lang="en-US" dirty="0" err="1" smtClean="0"/>
              <a:t>Intereses</a:t>
            </a:r>
            <a:r>
              <a:rPr lang="en-US" dirty="0" smtClean="0"/>
              <a:t> $14 mm </a:t>
            </a:r>
            <a:r>
              <a:rPr lang="en-US" dirty="0" err="1" smtClean="0"/>
              <a:t>año</a:t>
            </a:r>
            <a:endParaRPr lang="en-US" dirty="0" smtClean="0"/>
          </a:p>
          <a:p>
            <a:r>
              <a:rPr lang="en-US" dirty="0" smtClean="0"/>
              <a:t>Capital $8 </a:t>
            </a:r>
            <a:r>
              <a:rPr lang="en-US" dirty="0" err="1" smtClean="0"/>
              <a:t>año</a:t>
            </a:r>
            <a:endParaRPr lang="en-US" dirty="0" smtClean="0"/>
          </a:p>
          <a:p>
            <a:r>
              <a:rPr lang="en-US" dirty="0" smtClean="0"/>
              <a:t>Total </a:t>
            </a:r>
            <a:r>
              <a:rPr lang="en-US" dirty="0" err="1" smtClean="0"/>
              <a:t>egresos</a:t>
            </a:r>
            <a:r>
              <a:rPr lang="en-US" dirty="0" smtClean="0"/>
              <a:t> $22 mm </a:t>
            </a:r>
            <a:r>
              <a:rPr lang="en-US" dirty="0" err="1" smtClean="0"/>
              <a:t>año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55486" y="3777550"/>
            <a:ext cx="1665844" cy="811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Originador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098800" y="4165600"/>
            <a:ext cx="5044374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52551" y="4707467"/>
            <a:ext cx="0" cy="846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6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Tecnología</a:t>
            </a:r>
            <a:endParaRPr lang="en-US" dirty="0" smtClean="0"/>
          </a:p>
          <a:p>
            <a:pPr lvl="1"/>
            <a:r>
              <a:rPr lang="en-US" dirty="0" err="1" smtClean="0"/>
              <a:t>Facilita</a:t>
            </a:r>
            <a:endParaRPr lang="en-US" dirty="0" smtClean="0"/>
          </a:p>
          <a:p>
            <a:pPr lvl="2"/>
            <a:r>
              <a:rPr lang="en-US" dirty="0" err="1" smtClean="0"/>
              <a:t>Abrir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cinco</a:t>
            </a:r>
            <a:r>
              <a:rPr lang="en-US" dirty="0" smtClean="0"/>
              <a:t> </a:t>
            </a:r>
            <a:r>
              <a:rPr lang="en-US" dirty="0" err="1" smtClean="0"/>
              <a:t>minutos</a:t>
            </a:r>
            <a:r>
              <a:rPr lang="en-US" dirty="0" smtClean="0"/>
              <a:t>, sin </a:t>
            </a:r>
            <a:r>
              <a:rPr lang="en-US" dirty="0" err="1" smtClean="0"/>
              <a:t>ir</a:t>
            </a:r>
            <a:r>
              <a:rPr lang="en-US" dirty="0" smtClean="0"/>
              <a:t> al banco</a:t>
            </a:r>
          </a:p>
          <a:p>
            <a:pPr lvl="2"/>
            <a:r>
              <a:rPr lang="en-US" dirty="0" err="1" smtClean="0"/>
              <a:t>Tener</a:t>
            </a:r>
            <a:r>
              <a:rPr lang="en-US" dirty="0" smtClean="0"/>
              <a:t> un </a:t>
            </a:r>
            <a:r>
              <a:rPr lang="en-US" dirty="0" err="1" smtClean="0"/>
              <a:t>crédito</a:t>
            </a:r>
            <a:r>
              <a:rPr lang="en-US" dirty="0" smtClean="0"/>
              <a:t> </a:t>
            </a:r>
            <a:r>
              <a:rPr lang="en-US" dirty="0" err="1" smtClean="0"/>
              <a:t>aprobado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minutos</a:t>
            </a:r>
            <a:r>
              <a:rPr lang="en-US" dirty="0" smtClean="0"/>
              <a:t> sin </a:t>
            </a:r>
            <a:r>
              <a:rPr lang="en-US" dirty="0" err="1" smtClean="0"/>
              <a:t>papeles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Tasas</a:t>
            </a:r>
            <a:r>
              <a:rPr lang="en-US" dirty="0" smtClean="0"/>
              <a:t> de </a:t>
            </a:r>
            <a:r>
              <a:rPr lang="en-US" dirty="0" err="1" smtClean="0"/>
              <a:t>interés</a:t>
            </a:r>
            <a:r>
              <a:rPr lang="en-US" dirty="0" smtClean="0"/>
              <a:t> </a:t>
            </a:r>
            <a:r>
              <a:rPr lang="en-US" dirty="0" err="1" smtClean="0"/>
              <a:t>baratas</a:t>
            </a:r>
            <a:endParaRPr lang="en-US" dirty="0" smtClean="0"/>
          </a:p>
          <a:p>
            <a:pPr lvl="2"/>
            <a:r>
              <a:rPr lang="en-US" dirty="0" err="1" smtClean="0"/>
              <a:t>Costo</a:t>
            </a:r>
            <a:r>
              <a:rPr lang="en-US" dirty="0" smtClean="0"/>
              <a:t> de </a:t>
            </a:r>
            <a:r>
              <a:rPr lang="en-US" dirty="0" err="1" smtClean="0"/>
              <a:t>operación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bajo</a:t>
            </a:r>
            <a:endParaRPr lang="en-US" dirty="0" smtClean="0"/>
          </a:p>
          <a:p>
            <a:pPr lvl="1"/>
            <a:r>
              <a:rPr lang="en-US" dirty="0" smtClean="0"/>
              <a:t>Fuente de </a:t>
            </a:r>
            <a:r>
              <a:rPr lang="en-US" dirty="0" err="1" smtClean="0"/>
              <a:t>riesgo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nadie</a:t>
            </a:r>
            <a:r>
              <a:rPr lang="en-US" dirty="0" smtClean="0"/>
              <a:t> </a:t>
            </a:r>
            <a:r>
              <a:rPr lang="en-US" dirty="0" err="1" smtClean="0"/>
              <a:t>sabe</a:t>
            </a:r>
            <a:r>
              <a:rPr lang="en-US" dirty="0" smtClean="0"/>
              <a:t> el </a:t>
            </a:r>
            <a:r>
              <a:rPr lang="en-US" dirty="0" err="1" smtClean="0"/>
              <a:t>futuro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Titularización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52551" y="1923803"/>
            <a:ext cx="1068779" cy="463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part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07626" y="1864426"/>
            <a:ext cx="1971304" cy="688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Patrim</a:t>
            </a:r>
            <a:r>
              <a:rPr lang="en-US" dirty="0" smtClean="0"/>
              <a:t> </a:t>
            </a:r>
            <a:r>
              <a:rPr lang="en-US" dirty="0" err="1" smtClean="0"/>
              <a:t>auton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82099" y="3408218"/>
            <a:ext cx="973776" cy="356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Bono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6707" y="2470068"/>
            <a:ext cx="166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 mm </a:t>
            </a:r>
            <a:r>
              <a:rPr lang="en-US" dirty="0" err="1" smtClean="0"/>
              <a:t>Mes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98800" y="2208810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39466" y="2216287"/>
            <a:ext cx="1442633" cy="1191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flipH="1">
            <a:off x="8143173" y="3999984"/>
            <a:ext cx="2829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Valor $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 mm</a:t>
            </a:r>
          </a:p>
          <a:p>
            <a:r>
              <a:rPr lang="en-US" dirty="0" err="1" smtClean="0"/>
              <a:t>Interés</a:t>
            </a:r>
            <a:r>
              <a:rPr lang="en-US" dirty="0" smtClean="0"/>
              <a:t> $1,1 </a:t>
            </a:r>
            <a:r>
              <a:rPr lang="en-US" dirty="0" err="1" smtClean="0"/>
              <a:t>mes</a:t>
            </a:r>
            <a:r>
              <a:rPr lang="en-US" dirty="0" smtClean="0"/>
              <a:t> (15% </a:t>
            </a:r>
            <a:r>
              <a:rPr lang="en-US" dirty="0" err="1" smtClean="0"/>
              <a:t>mes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Vence</a:t>
            </a:r>
            <a:r>
              <a:rPr lang="en-US" dirty="0" smtClean="0"/>
              <a:t> 12 </a:t>
            </a:r>
            <a:r>
              <a:rPr lang="en-US" dirty="0" err="1" smtClean="0"/>
              <a:t>meses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Calificación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AA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55486" y="3777550"/>
            <a:ext cx="1665844" cy="811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Originador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098800" y="4165600"/>
            <a:ext cx="5044374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52551" y="4707467"/>
            <a:ext cx="0" cy="846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788400" y="1032933"/>
            <a:ext cx="13546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Aval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860913" y="1391829"/>
            <a:ext cx="1808074" cy="594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44043" y="1591773"/>
            <a:ext cx="118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Titularización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52551" y="1923803"/>
            <a:ext cx="1068779" cy="463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part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07626" y="1864426"/>
            <a:ext cx="1971304" cy="688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Patrim</a:t>
            </a:r>
            <a:r>
              <a:rPr lang="en-US" dirty="0" smtClean="0"/>
              <a:t> </a:t>
            </a:r>
            <a:r>
              <a:rPr lang="en-US" dirty="0" err="1" smtClean="0"/>
              <a:t>auton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82099" y="3408218"/>
            <a:ext cx="973776" cy="356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Bono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52551" y="2470068"/>
            <a:ext cx="332509" cy="6412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9216" y="2751470"/>
            <a:ext cx="166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 mm </a:t>
            </a:r>
            <a:r>
              <a:rPr lang="en-US" dirty="0" err="1" smtClean="0"/>
              <a:t>Mes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98800" y="2208810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39466" y="2216287"/>
            <a:ext cx="1442633" cy="1191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flipH="1">
            <a:off x="8143173" y="3999984"/>
            <a:ext cx="2829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Valor $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 mm</a:t>
            </a:r>
          </a:p>
          <a:p>
            <a:r>
              <a:rPr lang="en-US" dirty="0" err="1" smtClean="0"/>
              <a:t>Interés</a:t>
            </a:r>
            <a:r>
              <a:rPr lang="en-US" dirty="0" smtClean="0"/>
              <a:t> $1,1 </a:t>
            </a:r>
            <a:r>
              <a:rPr lang="en-US" dirty="0" err="1" smtClean="0"/>
              <a:t>mes</a:t>
            </a:r>
            <a:r>
              <a:rPr lang="en-US" dirty="0" smtClean="0"/>
              <a:t> (15% </a:t>
            </a:r>
            <a:r>
              <a:rPr lang="en-US" dirty="0" err="1" smtClean="0"/>
              <a:t>mes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Vence</a:t>
            </a:r>
            <a:r>
              <a:rPr lang="en-US" dirty="0" smtClean="0"/>
              <a:t> 12 </a:t>
            </a:r>
            <a:r>
              <a:rPr lang="en-US" dirty="0" err="1" smtClean="0"/>
              <a:t>meses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Calificación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AA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55486" y="3777550"/>
            <a:ext cx="1665844" cy="811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Originador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098800" y="4165600"/>
            <a:ext cx="5044374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52551" y="4707467"/>
            <a:ext cx="0" cy="846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788400" y="1032933"/>
            <a:ext cx="13546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Aval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860913" y="1391829"/>
            <a:ext cx="1808074" cy="594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44043" y="1591773"/>
            <a:ext cx="118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26289" y="1277472"/>
            <a:ext cx="1267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/>
                </a:solidFill>
              </a:rPr>
              <a:t>Estudiantes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T de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0743" y="4877147"/>
            <a:ext cx="103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Colpatria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2667" y="4877147"/>
            <a:ext cx="292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altLang="es-CO"/>
              <a:t>Innovación financiera</a:t>
            </a: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/>
              <a:t>Finanzas estructuradas</a:t>
            </a:r>
          </a:p>
          <a:p>
            <a:pPr lvl="1">
              <a:defRPr/>
            </a:pPr>
            <a:r>
              <a:rPr lang="es-CO" altLang="es-CO" dirty="0" smtClean="0"/>
              <a:t>Titularizaciones</a:t>
            </a:r>
          </a:p>
          <a:p>
            <a:pPr lvl="2">
              <a:defRPr/>
            </a:pPr>
            <a:r>
              <a:rPr lang="es-CO" altLang="es-CO" dirty="0" smtClean="0"/>
              <a:t>Colpatria</a:t>
            </a:r>
          </a:p>
          <a:p>
            <a:pPr lvl="2">
              <a:defRPr/>
            </a:pPr>
            <a:r>
              <a:rPr lang="es-CO" altLang="es-CO" dirty="0" smtClean="0"/>
              <a:t>Cartera crédito estudiantes</a:t>
            </a:r>
          </a:p>
          <a:p>
            <a:pPr lvl="2">
              <a:defRPr/>
            </a:pPr>
            <a:r>
              <a:rPr lang="es-CO" altLang="es-CO" dirty="0" smtClean="0"/>
              <a:t>Finanzas públicas</a:t>
            </a:r>
            <a:endParaRPr lang="es-CO" altLang="es-CO" dirty="0"/>
          </a:p>
          <a:p>
            <a:pPr lvl="1">
              <a:defRPr/>
            </a:pPr>
            <a:r>
              <a:rPr lang="es-CO" altLang="es-CO" dirty="0"/>
              <a:t>Project </a:t>
            </a:r>
            <a:r>
              <a:rPr lang="es-CO" altLang="es-CO" dirty="0" smtClean="0"/>
              <a:t>finance</a:t>
            </a: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4452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finance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321356"/>
            <a:ext cx="535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Deuda</a:t>
            </a:r>
            <a:r>
              <a:rPr lang="en-US" dirty="0" smtClean="0"/>
              <a:t> y capital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paga</a:t>
            </a:r>
            <a:r>
              <a:rPr lang="en-US" dirty="0" smtClean="0"/>
              <a:t> el </a:t>
            </a:r>
            <a:r>
              <a:rPr lang="en-US" dirty="0" err="1" smtClean="0"/>
              <a:t>flujo</a:t>
            </a:r>
            <a:r>
              <a:rPr lang="en-US" dirty="0" smtClean="0"/>
              <a:t> de </a:t>
            </a:r>
            <a:r>
              <a:rPr lang="en-US" dirty="0" err="1" smtClean="0"/>
              <a:t>fondos</a:t>
            </a:r>
            <a:r>
              <a:rPr lang="en-US" dirty="0" smtClean="0"/>
              <a:t> del </a:t>
            </a:r>
            <a:r>
              <a:rPr lang="en-US" dirty="0" err="1" smtClean="0"/>
              <a:t>proyecto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88933" y="3031067"/>
            <a:ext cx="1601373" cy="592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Refinería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88933" y="1981200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Equipo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42533" y="3115733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Crudo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81866" y="4710112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Banco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958666" y="3115733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Aerolínea</a:t>
            </a:r>
            <a:r>
              <a:rPr lang="en-US" dirty="0" smtClean="0"/>
              <a:t> etc.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4266" y="4710112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Accionistas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85066" y="3394144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83866" y="3394144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892800" y="3776133"/>
            <a:ext cx="491066" cy="769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936999" y="3808675"/>
            <a:ext cx="980962" cy="704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342466" y="2487114"/>
            <a:ext cx="1" cy="543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0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finance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321356"/>
            <a:ext cx="535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Deuda</a:t>
            </a:r>
            <a:r>
              <a:rPr lang="en-US" dirty="0" smtClean="0"/>
              <a:t> y capital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paga</a:t>
            </a:r>
            <a:r>
              <a:rPr lang="en-US" dirty="0" smtClean="0"/>
              <a:t> el </a:t>
            </a:r>
            <a:r>
              <a:rPr lang="en-US" dirty="0" err="1" smtClean="0"/>
              <a:t>flujo</a:t>
            </a:r>
            <a:r>
              <a:rPr lang="en-US" dirty="0" smtClean="0"/>
              <a:t> de </a:t>
            </a:r>
            <a:r>
              <a:rPr lang="en-US" dirty="0" err="1" smtClean="0"/>
              <a:t>fondos</a:t>
            </a:r>
            <a:r>
              <a:rPr lang="en-US" dirty="0" smtClean="0"/>
              <a:t> del </a:t>
            </a:r>
            <a:r>
              <a:rPr lang="en-US" dirty="0" err="1" smtClean="0"/>
              <a:t>proyecto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88933" y="3031067"/>
            <a:ext cx="1601373" cy="592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Refinería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88933" y="1981200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Equipo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42533" y="3115733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Crudo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81866" y="4710112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Banco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958666" y="3115733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Aerolínea</a:t>
            </a:r>
            <a:r>
              <a:rPr lang="en-US" dirty="0" smtClean="0"/>
              <a:t> etc.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4266" y="4710112"/>
            <a:ext cx="1507067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Accionistas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85066" y="3394144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83866" y="3394144"/>
            <a:ext cx="13038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892800" y="3776133"/>
            <a:ext cx="491066" cy="769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936999" y="3808675"/>
            <a:ext cx="980962" cy="704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342466" y="2487114"/>
            <a:ext cx="1" cy="543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32800" y="4165600"/>
            <a:ext cx="16933" cy="1693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432800" y="5858933"/>
            <a:ext cx="2540000" cy="19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8483600" y="4666926"/>
            <a:ext cx="1766378" cy="840022"/>
          </a:xfrm>
          <a:custGeom>
            <a:avLst/>
            <a:gdLst>
              <a:gd name="connsiteX0" fmla="*/ 0 w 1766378"/>
              <a:gd name="connsiteY0" fmla="*/ 362274 h 840022"/>
              <a:gd name="connsiteX1" fmla="*/ 338667 w 1766378"/>
              <a:gd name="connsiteY1" fmla="*/ 294541 h 840022"/>
              <a:gd name="connsiteX2" fmla="*/ 541867 w 1766378"/>
              <a:gd name="connsiteY2" fmla="*/ 108274 h 840022"/>
              <a:gd name="connsiteX3" fmla="*/ 728133 w 1766378"/>
              <a:gd name="connsiteY3" fmla="*/ 209874 h 840022"/>
              <a:gd name="connsiteX4" fmla="*/ 948267 w 1766378"/>
              <a:gd name="connsiteY4" fmla="*/ 413074 h 840022"/>
              <a:gd name="connsiteX5" fmla="*/ 982133 w 1766378"/>
              <a:gd name="connsiteY5" fmla="*/ 294541 h 840022"/>
              <a:gd name="connsiteX6" fmla="*/ 1083733 w 1766378"/>
              <a:gd name="connsiteY6" fmla="*/ 108274 h 840022"/>
              <a:gd name="connsiteX7" fmla="*/ 1202267 w 1766378"/>
              <a:gd name="connsiteY7" fmla="*/ 6674 h 840022"/>
              <a:gd name="connsiteX8" fmla="*/ 1405467 w 1766378"/>
              <a:gd name="connsiteY8" fmla="*/ 294541 h 840022"/>
              <a:gd name="connsiteX9" fmla="*/ 1540933 w 1766378"/>
              <a:gd name="connsiteY9" fmla="*/ 836407 h 840022"/>
              <a:gd name="connsiteX10" fmla="*/ 1744133 w 1766378"/>
              <a:gd name="connsiteY10" fmla="*/ 531607 h 840022"/>
              <a:gd name="connsiteX11" fmla="*/ 1761067 w 1766378"/>
              <a:gd name="connsiteY11" fmla="*/ 548541 h 8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6378" h="840022">
                <a:moveTo>
                  <a:pt x="0" y="362274"/>
                </a:moveTo>
                <a:cubicBezTo>
                  <a:pt x="124178" y="349574"/>
                  <a:pt x="248356" y="336874"/>
                  <a:pt x="338667" y="294541"/>
                </a:cubicBezTo>
                <a:cubicBezTo>
                  <a:pt x="428978" y="252208"/>
                  <a:pt x="476956" y="122385"/>
                  <a:pt x="541867" y="108274"/>
                </a:cubicBezTo>
                <a:cubicBezTo>
                  <a:pt x="606778" y="94163"/>
                  <a:pt x="660400" y="159074"/>
                  <a:pt x="728133" y="209874"/>
                </a:cubicBezTo>
                <a:cubicBezTo>
                  <a:pt x="795866" y="260674"/>
                  <a:pt x="905934" y="398963"/>
                  <a:pt x="948267" y="413074"/>
                </a:cubicBezTo>
                <a:cubicBezTo>
                  <a:pt x="990600" y="427185"/>
                  <a:pt x="959555" y="345341"/>
                  <a:pt x="982133" y="294541"/>
                </a:cubicBezTo>
                <a:cubicBezTo>
                  <a:pt x="1004711" y="243741"/>
                  <a:pt x="1047044" y="156252"/>
                  <a:pt x="1083733" y="108274"/>
                </a:cubicBezTo>
                <a:cubicBezTo>
                  <a:pt x="1120422" y="60296"/>
                  <a:pt x="1148645" y="-24370"/>
                  <a:pt x="1202267" y="6674"/>
                </a:cubicBezTo>
                <a:cubicBezTo>
                  <a:pt x="1255889" y="37718"/>
                  <a:pt x="1349023" y="156252"/>
                  <a:pt x="1405467" y="294541"/>
                </a:cubicBezTo>
                <a:cubicBezTo>
                  <a:pt x="1461911" y="432830"/>
                  <a:pt x="1484489" y="796896"/>
                  <a:pt x="1540933" y="836407"/>
                </a:cubicBezTo>
                <a:cubicBezTo>
                  <a:pt x="1597377" y="875918"/>
                  <a:pt x="1707444" y="579585"/>
                  <a:pt x="1744133" y="531607"/>
                </a:cubicBezTo>
                <a:cubicBezTo>
                  <a:pt x="1780822" y="483629"/>
                  <a:pt x="1761067" y="548541"/>
                  <a:pt x="1761067" y="5485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902226" y="3877583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Brent</a:t>
            </a: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483600" y="4246915"/>
            <a:ext cx="1766378" cy="840022"/>
          </a:xfrm>
          <a:custGeom>
            <a:avLst/>
            <a:gdLst>
              <a:gd name="connsiteX0" fmla="*/ 0 w 1766378"/>
              <a:gd name="connsiteY0" fmla="*/ 362274 h 840022"/>
              <a:gd name="connsiteX1" fmla="*/ 338667 w 1766378"/>
              <a:gd name="connsiteY1" fmla="*/ 294541 h 840022"/>
              <a:gd name="connsiteX2" fmla="*/ 541867 w 1766378"/>
              <a:gd name="connsiteY2" fmla="*/ 108274 h 840022"/>
              <a:gd name="connsiteX3" fmla="*/ 728133 w 1766378"/>
              <a:gd name="connsiteY3" fmla="*/ 209874 h 840022"/>
              <a:gd name="connsiteX4" fmla="*/ 948267 w 1766378"/>
              <a:gd name="connsiteY4" fmla="*/ 413074 h 840022"/>
              <a:gd name="connsiteX5" fmla="*/ 982133 w 1766378"/>
              <a:gd name="connsiteY5" fmla="*/ 294541 h 840022"/>
              <a:gd name="connsiteX6" fmla="*/ 1083733 w 1766378"/>
              <a:gd name="connsiteY6" fmla="*/ 108274 h 840022"/>
              <a:gd name="connsiteX7" fmla="*/ 1202267 w 1766378"/>
              <a:gd name="connsiteY7" fmla="*/ 6674 h 840022"/>
              <a:gd name="connsiteX8" fmla="*/ 1405467 w 1766378"/>
              <a:gd name="connsiteY8" fmla="*/ 294541 h 840022"/>
              <a:gd name="connsiteX9" fmla="*/ 1540933 w 1766378"/>
              <a:gd name="connsiteY9" fmla="*/ 836407 h 840022"/>
              <a:gd name="connsiteX10" fmla="*/ 1744133 w 1766378"/>
              <a:gd name="connsiteY10" fmla="*/ 531607 h 840022"/>
              <a:gd name="connsiteX11" fmla="*/ 1761067 w 1766378"/>
              <a:gd name="connsiteY11" fmla="*/ 548541 h 8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6378" h="840022">
                <a:moveTo>
                  <a:pt x="0" y="362274"/>
                </a:moveTo>
                <a:cubicBezTo>
                  <a:pt x="124178" y="349574"/>
                  <a:pt x="248356" y="336874"/>
                  <a:pt x="338667" y="294541"/>
                </a:cubicBezTo>
                <a:cubicBezTo>
                  <a:pt x="428978" y="252208"/>
                  <a:pt x="476956" y="122385"/>
                  <a:pt x="541867" y="108274"/>
                </a:cubicBezTo>
                <a:cubicBezTo>
                  <a:pt x="606778" y="94163"/>
                  <a:pt x="660400" y="159074"/>
                  <a:pt x="728133" y="209874"/>
                </a:cubicBezTo>
                <a:cubicBezTo>
                  <a:pt x="795866" y="260674"/>
                  <a:pt x="905934" y="398963"/>
                  <a:pt x="948267" y="413074"/>
                </a:cubicBezTo>
                <a:cubicBezTo>
                  <a:pt x="990600" y="427185"/>
                  <a:pt x="959555" y="345341"/>
                  <a:pt x="982133" y="294541"/>
                </a:cubicBezTo>
                <a:cubicBezTo>
                  <a:pt x="1004711" y="243741"/>
                  <a:pt x="1047044" y="156252"/>
                  <a:pt x="1083733" y="108274"/>
                </a:cubicBezTo>
                <a:cubicBezTo>
                  <a:pt x="1120422" y="60296"/>
                  <a:pt x="1148645" y="-24370"/>
                  <a:pt x="1202267" y="6674"/>
                </a:cubicBezTo>
                <a:cubicBezTo>
                  <a:pt x="1255889" y="37718"/>
                  <a:pt x="1349023" y="156252"/>
                  <a:pt x="1405467" y="294541"/>
                </a:cubicBezTo>
                <a:cubicBezTo>
                  <a:pt x="1461911" y="432830"/>
                  <a:pt x="1484489" y="796896"/>
                  <a:pt x="1540933" y="836407"/>
                </a:cubicBezTo>
                <a:cubicBezTo>
                  <a:pt x="1597377" y="875918"/>
                  <a:pt x="1707444" y="579585"/>
                  <a:pt x="1744133" y="531607"/>
                </a:cubicBezTo>
                <a:cubicBezTo>
                  <a:pt x="1780822" y="483629"/>
                  <a:pt x="1761067" y="548541"/>
                  <a:pt x="1761067" y="5485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7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Trading </a:t>
            </a:r>
            <a:r>
              <a:rPr lang="en-US" dirty="0" err="1" smtClean="0"/>
              <a:t>cuantitativo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199" y="1690688"/>
            <a:ext cx="9160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Modelos</a:t>
            </a:r>
            <a:r>
              <a:rPr lang="en-US" dirty="0" smtClean="0"/>
              <a:t> </a:t>
            </a:r>
            <a:r>
              <a:rPr lang="en-US" dirty="0" err="1" smtClean="0"/>
              <a:t>estadísticos</a:t>
            </a:r>
            <a:r>
              <a:rPr lang="en-US" dirty="0" smtClean="0"/>
              <a:t> y </a:t>
            </a:r>
            <a:r>
              <a:rPr lang="en-US" dirty="0" err="1" smtClean="0"/>
              <a:t>programación</a:t>
            </a:r>
            <a:r>
              <a:rPr lang="en-US" dirty="0" smtClean="0"/>
              <a:t>. No </a:t>
            </a:r>
            <a:r>
              <a:rPr lang="en-US" dirty="0" err="1" smtClean="0"/>
              <a:t>considera</a:t>
            </a:r>
            <a:r>
              <a:rPr lang="en-US" dirty="0" smtClean="0"/>
              <a:t> </a:t>
            </a:r>
            <a:r>
              <a:rPr lang="en-US" dirty="0" err="1" smtClean="0"/>
              <a:t>elementos</a:t>
            </a:r>
            <a:r>
              <a:rPr lang="en-US" dirty="0" smtClean="0"/>
              <a:t> </a:t>
            </a:r>
            <a:r>
              <a:rPr lang="en-US" dirty="0" err="1" smtClean="0"/>
              <a:t>subjetivos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el valor de la </a:t>
            </a:r>
            <a:r>
              <a:rPr lang="en-US" dirty="0" err="1" smtClean="0"/>
              <a:t>marca</a:t>
            </a:r>
            <a:r>
              <a:rPr lang="en-US" dirty="0" smtClean="0"/>
              <a:t> o la </a:t>
            </a:r>
            <a:r>
              <a:rPr lang="en-US" dirty="0" err="1" smtClean="0"/>
              <a:t>calidad</a:t>
            </a:r>
            <a:r>
              <a:rPr lang="en-US" dirty="0" smtClean="0"/>
              <a:t> de la </a:t>
            </a:r>
            <a:r>
              <a:rPr lang="en-US" dirty="0" err="1" smtClean="0"/>
              <a:t>gerencia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Identifican</a:t>
            </a:r>
            <a:r>
              <a:rPr lang="en-US" dirty="0" smtClean="0"/>
              <a:t> </a:t>
            </a:r>
            <a:r>
              <a:rPr lang="en-US" dirty="0" err="1" smtClean="0"/>
              <a:t>oportunidades</a:t>
            </a:r>
            <a:r>
              <a:rPr lang="en-US" dirty="0" smtClean="0"/>
              <a:t>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no </a:t>
            </a:r>
            <a:r>
              <a:rPr lang="en-US" dirty="0" err="1" smtClean="0"/>
              <a:t>ejecutar</a:t>
            </a:r>
            <a:endParaRPr lang="en-US" dirty="0" smtClean="0"/>
          </a:p>
          <a:p>
            <a:r>
              <a:rPr lang="en-US" dirty="0" err="1" smtClean="0"/>
              <a:t>Sentimiento</a:t>
            </a:r>
            <a:r>
              <a:rPr lang="en-US" dirty="0" smtClean="0"/>
              <a:t> de </a:t>
            </a:r>
            <a:r>
              <a:rPr lang="en-US" dirty="0" err="1" smtClean="0"/>
              <a:t>inversionistas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redes</a:t>
            </a:r>
            <a:r>
              <a:rPr lang="en-US" dirty="0" smtClean="0"/>
              <a:t> </a:t>
            </a:r>
            <a:r>
              <a:rPr lang="en-US" dirty="0" err="1" smtClean="0"/>
              <a:t>sociales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Prob</a:t>
            </a:r>
            <a:r>
              <a:rPr lang="en-US" dirty="0" smtClean="0"/>
              <a:t> de </a:t>
            </a:r>
            <a:r>
              <a:rPr lang="en-US" dirty="0" err="1" smtClean="0"/>
              <a:t>subir</a:t>
            </a:r>
            <a:r>
              <a:rPr lang="en-US" dirty="0" smtClean="0"/>
              <a:t> a las 9 am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iguales</a:t>
            </a:r>
            <a:r>
              <a:rPr lang="en-US" dirty="0"/>
              <a:t>. </a:t>
            </a:r>
            <a:r>
              <a:rPr lang="en-US" dirty="0" err="1"/>
              <a:t>Mismas</a:t>
            </a:r>
            <a:r>
              <a:rPr lang="en-US" dirty="0"/>
              <a:t> </a:t>
            </a:r>
            <a:r>
              <a:rPr lang="en-US" dirty="0" err="1"/>
              <a:t>presiones</a:t>
            </a:r>
            <a:r>
              <a:rPr lang="en-US" dirty="0"/>
              <a:t>.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corto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en</a:t>
            </a:r>
            <a:r>
              <a:rPr lang="en-US" dirty="0"/>
              <a:t> las que </a:t>
            </a:r>
            <a:r>
              <a:rPr lang="en-US" dirty="0" err="1"/>
              <a:t>tienen</a:t>
            </a:r>
            <a:r>
              <a:rPr lang="en-US" dirty="0"/>
              <a:t> un </a:t>
            </a:r>
            <a:r>
              <a:rPr lang="en-US" dirty="0" err="1"/>
              <a:t>precio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alto y largo </a:t>
            </a:r>
            <a:r>
              <a:rPr lang="en-US" dirty="0" err="1"/>
              <a:t>en</a:t>
            </a:r>
            <a:r>
              <a:rPr lang="en-US" dirty="0"/>
              <a:t> las que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/>
              <a:t>debajo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High Frequency Trading </a:t>
            </a:r>
            <a:r>
              <a:rPr lang="en-US" dirty="0" err="1" smtClean="0"/>
              <a:t>muchas</a:t>
            </a:r>
            <a:r>
              <a:rPr lang="en-US" dirty="0" smtClean="0"/>
              <a:t> </a:t>
            </a:r>
            <a:r>
              <a:rPr lang="en-US" dirty="0" err="1" smtClean="0"/>
              <a:t>operaciones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mínimo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79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 nota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operaciones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corto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3866" y="4419600"/>
            <a:ext cx="54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Vendo</a:t>
            </a:r>
            <a:r>
              <a:rPr lang="en-US" dirty="0" smtClean="0"/>
              <a:t> un </a:t>
            </a:r>
            <a:r>
              <a:rPr lang="en-US" dirty="0" err="1" smtClean="0"/>
              <a:t>activo</a:t>
            </a:r>
            <a:r>
              <a:rPr lang="en-US" dirty="0" smtClean="0"/>
              <a:t> que no </a:t>
            </a:r>
            <a:r>
              <a:rPr lang="en-US" dirty="0" err="1" smtClean="0"/>
              <a:t>tengo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3866" y="1845733"/>
            <a:ext cx="74337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Pido</a:t>
            </a:r>
            <a:r>
              <a:rPr lang="en-US" dirty="0" smtClean="0"/>
              <a:t> </a:t>
            </a:r>
            <a:r>
              <a:rPr lang="en-US" dirty="0" err="1" smtClean="0"/>
              <a:t>prestado</a:t>
            </a:r>
            <a:r>
              <a:rPr lang="en-US" dirty="0" smtClean="0"/>
              <a:t> un </a:t>
            </a:r>
            <a:r>
              <a:rPr lang="en-US" dirty="0" err="1" smtClean="0"/>
              <a:t>activo</a:t>
            </a:r>
            <a:r>
              <a:rPr lang="en-US" dirty="0" smtClean="0"/>
              <a:t> hoy. Lo </a:t>
            </a:r>
            <a:r>
              <a:rPr lang="en-US" dirty="0" err="1" smtClean="0"/>
              <a:t>vendo</a:t>
            </a:r>
            <a:r>
              <a:rPr lang="en-US" dirty="0" smtClean="0"/>
              <a:t> al </a:t>
            </a:r>
            <a:r>
              <a:rPr lang="en-US" dirty="0" err="1" smtClean="0"/>
              <a:t>precio</a:t>
            </a:r>
            <a:r>
              <a:rPr lang="en-US" dirty="0" smtClean="0"/>
              <a:t> de hoy $10</a:t>
            </a:r>
          </a:p>
          <a:p>
            <a:endParaRPr lang="en-US" dirty="0"/>
          </a:p>
          <a:p>
            <a:r>
              <a:rPr lang="en-US" dirty="0" smtClean="0"/>
              <a:t>Lo </a:t>
            </a:r>
            <a:r>
              <a:rPr lang="en-US" dirty="0" err="1" smtClean="0"/>
              <a:t>compro</a:t>
            </a:r>
            <a:r>
              <a:rPr lang="en-US" dirty="0" smtClean="0"/>
              <a:t> </a:t>
            </a:r>
            <a:r>
              <a:rPr lang="en-US" dirty="0" err="1" smtClean="0"/>
              <a:t>mañana</a:t>
            </a:r>
            <a:r>
              <a:rPr lang="en-US" dirty="0" smtClean="0"/>
              <a:t>, al </a:t>
            </a:r>
            <a:r>
              <a:rPr lang="en-US" dirty="0" err="1" smtClean="0"/>
              <a:t>precio</a:t>
            </a:r>
            <a:r>
              <a:rPr lang="en-US" dirty="0" smtClean="0"/>
              <a:t> de </a:t>
            </a:r>
            <a:r>
              <a:rPr lang="en-US" dirty="0" err="1" smtClean="0"/>
              <a:t>mañana</a:t>
            </a:r>
            <a:r>
              <a:rPr lang="en-US" dirty="0" smtClean="0"/>
              <a:t> $8 y lo </a:t>
            </a:r>
            <a:r>
              <a:rPr lang="en-US" dirty="0" err="1" smtClean="0"/>
              <a:t>devuelvo</a:t>
            </a:r>
            <a:r>
              <a:rPr lang="en-US" dirty="0" smtClean="0"/>
              <a:t> ese </a:t>
            </a:r>
            <a:r>
              <a:rPr lang="en-US" dirty="0" err="1" smtClean="0"/>
              <a:t>día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Utilidad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baja</a:t>
            </a:r>
            <a:r>
              <a:rPr lang="en-US" dirty="0" smtClean="0"/>
              <a:t> de </a:t>
            </a:r>
            <a:r>
              <a:rPr lang="en-US" dirty="0" err="1" smtClean="0"/>
              <a:t>precio</a:t>
            </a:r>
            <a:r>
              <a:rPr lang="en-US" dirty="0" smtClean="0"/>
              <a:t>, $2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50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límite</a:t>
            </a:r>
            <a:r>
              <a:rPr lang="mr-IN" dirty="0" smtClean="0"/>
              <a:t>…</a:t>
            </a:r>
            <a:r>
              <a:rPr lang="en-US" dirty="0" smtClean="0"/>
              <a:t> 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nueva</a:t>
            </a:r>
            <a:r>
              <a:rPr lang="en-US" dirty="0" smtClean="0"/>
              <a:t> </a:t>
            </a:r>
            <a:r>
              <a:rPr lang="en-US" dirty="0" err="1" smtClean="0"/>
              <a:t>frontera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1" y="0"/>
            <a:ext cx="12063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Ecosistemas</a:t>
            </a:r>
            <a:endParaRPr lang="en-US" dirty="0" smtClean="0"/>
          </a:p>
          <a:p>
            <a:pPr lvl="1"/>
            <a:r>
              <a:rPr lang="en-US" dirty="0" err="1" smtClean="0"/>
              <a:t>Nadie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hacerlo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endParaRPr lang="en-US" dirty="0" smtClean="0"/>
          </a:p>
          <a:p>
            <a:pPr lvl="1"/>
            <a:r>
              <a:rPr lang="en-US" dirty="0" smtClean="0"/>
              <a:t>Pero Amazon </a:t>
            </a:r>
            <a:r>
              <a:rPr lang="en-US" dirty="0" err="1" smtClean="0"/>
              <a:t>sí</a:t>
            </a:r>
            <a:r>
              <a:rPr lang="en-US" dirty="0" smtClean="0"/>
              <a:t> lo </a:t>
            </a:r>
            <a:r>
              <a:rPr lang="en-US" dirty="0" err="1" smtClean="0"/>
              <a:t>sabe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endParaRPr lang="en-US" dirty="0" smtClean="0"/>
          </a:p>
          <a:p>
            <a:pPr lvl="1"/>
            <a:r>
              <a:rPr lang="en-US" dirty="0" err="1" smtClean="0"/>
              <a:t>Alianza</a:t>
            </a:r>
            <a:r>
              <a:rPr lang="en-US" dirty="0" smtClean="0"/>
              <a:t> con un banco que sea </a:t>
            </a:r>
            <a:r>
              <a:rPr lang="en-US" dirty="0" err="1" smtClean="0"/>
              <a:t>sabe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necesita</a:t>
            </a:r>
            <a:r>
              <a:rPr lang="en-US" dirty="0" smtClean="0"/>
              <a:t> </a:t>
            </a:r>
            <a:r>
              <a:rPr lang="en-US" dirty="0" err="1" smtClean="0"/>
              <a:t>pagar</a:t>
            </a:r>
            <a:r>
              <a:rPr lang="en-US" dirty="0" smtClean="0"/>
              <a:t> un </a:t>
            </a:r>
            <a:r>
              <a:rPr lang="en-US" dirty="0" err="1" smtClean="0"/>
              <a:t>viaje</a:t>
            </a:r>
            <a:r>
              <a:rPr lang="en-US" dirty="0" smtClean="0"/>
              <a:t> o un </a:t>
            </a:r>
            <a:r>
              <a:rPr lang="en-US" dirty="0" err="1" smtClean="0"/>
              <a:t>carro</a:t>
            </a:r>
            <a:endParaRPr lang="en-US" dirty="0"/>
          </a:p>
          <a:p>
            <a:pPr lvl="1"/>
            <a:r>
              <a:rPr lang="en-US" dirty="0" smtClean="0"/>
              <a:t>Los </a:t>
            </a:r>
            <a:r>
              <a:rPr lang="en-US" dirty="0" err="1" smtClean="0"/>
              <a:t>dueños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clientes</a:t>
            </a:r>
            <a:endParaRPr lang="en-US" dirty="0" smtClean="0"/>
          </a:p>
          <a:p>
            <a:r>
              <a:rPr lang="en-US" dirty="0" err="1" smtClean="0"/>
              <a:t>Regulación</a:t>
            </a:r>
            <a:endParaRPr lang="en-US" dirty="0" smtClean="0"/>
          </a:p>
          <a:p>
            <a:pPr lvl="1"/>
            <a:r>
              <a:rPr lang="en-US" dirty="0" err="1" smtClean="0"/>
              <a:t>Costo</a:t>
            </a:r>
            <a:r>
              <a:rPr lang="en-US" dirty="0" smtClean="0"/>
              <a:t> de capital. </a:t>
            </a:r>
            <a:r>
              <a:rPr lang="en-US" dirty="0" err="1" smtClean="0"/>
              <a:t>Bancos</a:t>
            </a:r>
            <a:r>
              <a:rPr lang="en-US" dirty="0" smtClean="0"/>
              <a:t> </a:t>
            </a:r>
            <a:r>
              <a:rPr lang="en-US" dirty="0" err="1" smtClean="0"/>
              <a:t>globales</a:t>
            </a:r>
            <a:r>
              <a:rPr lang="en-US" dirty="0" smtClean="0"/>
              <a:t> </a:t>
            </a:r>
            <a:r>
              <a:rPr lang="en-US" dirty="0" err="1" smtClean="0"/>
              <a:t>pierden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ventaja</a:t>
            </a:r>
            <a:r>
              <a:rPr lang="en-US" dirty="0" smtClean="0"/>
              <a:t>. </a:t>
            </a:r>
            <a:r>
              <a:rPr lang="en-US" dirty="0" err="1" smtClean="0"/>
              <a:t>Negocios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que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bancos</a:t>
            </a:r>
            <a:r>
              <a:rPr lang="en-US" dirty="0" smtClean="0"/>
              <a:t> no </a:t>
            </a:r>
            <a:r>
              <a:rPr lang="en-US" dirty="0" err="1" smtClean="0"/>
              <a:t>deberían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3730"/>
            <a:ext cx="12192000" cy="58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974"/>
            <a:ext cx="12192000" cy="57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3343"/>
            <a:ext cx="12192000" cy="24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Préstamos</a:t>
            </a:r>
            <a:r>
              <a:rPr lang="en-US" dirty="0" smtClean="0"/>
              <a:t> y </a:t>
            </a:r>
            <a:r>
              <a:rPr lang="en-US" dirty="0" err="1" smtClean="0"/>
              <a:t>depósitos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4648"/>
            <a:ext cx="12192000" cy="4414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5333" y="6045200"/>
            <a:ext cx="1845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Préstamos</a:t>
            </a:r>
            <a:r>
              <a:rPr lang="en-US" dirty="0" smtClean="0"/>
              <a:t> Just in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589280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Depósito</a:t>
            </a:r>
            <a:r>
              <a:rPr lang="en-US" dirty="0" smtClean="0"/>
              <a:t> de </a:t>
            </a:r>
            <a:r>
              <a:rPr lang="en-US" dirty="0" err="1" smtClean="0"/>
              <a:t>información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3700"/>
            <a:ext cx="12192000" cy="34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12192000" cy="38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Admnistración</a:t>
            </a:r>
            <a:r>
              <a:rPr lang="en-US" dirty="0" smtClean="0"/>
              <a:t> de </a:t>
            </a:r>
            <a:r>
              <a:rPr lang="en-US" dirty="0" err="1" smtClean="0"/>
              <a:t>inversiones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8678"/>
            <a:ext cx="12192000" cy="48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Inversión</a:t>
            </a:r>
            <a:r>
              <a:rPr lang="en-US" dirty="0" smtClean="0"/>
              <a:t> de </a:t>
            </a:r>
            <a:r>
              <a:rPr lang="en-US" dirty="0" err="1" smtClean="0"/>
              <a:t>impacto</a:t>
            </a:r>
            <a:r>
              <a:rPr lang="en-US" dirty="0" smtClean="0"/>
              <a:t> </a:t>
            </a:r>
            <a:r>
              <a:rPr lang="en-US" dirty="0" err="1" smtClean="0"/>
              <a:t>verificable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6347"/>
            <a:ext cx="12192000" cy="41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Pagos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1219200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Pagos</a:t>
            </a:r>
            <a:r>
              <a:rPr lang="en-US" dirty="0" smtClean="0"/>
              <a:t> M2M (Machine to Machine)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12192000" cy="46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Quiénes</a:t>
            </a:r>
            <a:r>
              <a:rPr lang="en-US" dirty="0" smtClean="0"/>
              <a:t> </a:t>
            </a:r>
            <a:r>
              <a:rPr lang="en-US" dirty="0" err="1" smtClean="0"/>
              <a:t>quedan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bancos</a:t>
            </a:r>
            <a:r>
              <a:rPr lang="en-US" dirty="0" smtClean="0"/>
              <a:t> </a:t>
            </a:r>
            <a:r>
              <a:rPr lang="en-US" dirty="0" err="1" smtClean="0"/>
              <a:t>grandes</a:t>
            </a:r>
            <a:r>
              <a:rPr lang="en-US" dirty="0" smtClean="0"/>
              <a:t> sin </a:t>
            </a:r>
            <a:r>
              <a:rPr lang="en-US" dirty="0" err="1" smtClean="0"/>
              <a:t>duda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Fusiones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mercados</a:t>
            </a:r>
            <a:r>
              <a:rPr lang="en-US" dirty="0" smtClean="0"/>
              <a:t> </a:t>
            </a:r>
            <a:r>
              <a:rPr lang="en-US" dirty="0" err="1" smtClean="0"/>
              <a:t>relevantes</a:t>
            </a:r>
            <a:endParaRPr lang="en-US" dirty="0" smtClean="0"/>
          </a:p>
          <a:p>
            <a:r>
              <a:rPr lang="en-US" dirty="0" smtClean="0"/>
              <a:t>Challengers </a:t>
            </a:r>
          </a:p>
          <a:p>
            <a:pPr lvl="1"/>
            <a:r>
              <a:rPr lang="en-US" dirty="0" err="1" smtClean="0"/>
              <a:t>Algunos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segunda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endParaRPr lang="en-US" dirty="0" smtClean="0"/>
          </a:p>
          <a:p>
            <a:r>
              <a:rPr lang="en-US" dirty="0" err="1" smtClean="0"/>
              <a:t>Neobancos</a:t>
            </a:r>
            <a:endParaRPr lang="en-US" dirty="0" smtClean="0"/>
          </a:p>
          <a:p>
            <a:pPr lvl="1"/>
            <a:r>
              <a:rPr lang="en-US" dirty="0" err="1" smtClean="0"/>
              <a:t>Pagos</a:t>
            </a:r>
            <a:r>
              <a:rPr lang="en-US" dirty="0" smtClean="0"/>
              <a:t>, </a:t>
            </a:r>
            <a:r>
              <a:rPr lang="en-US" dirty="0" err="1" smtClean="0"/>
              <a:t>créditos</a:t>
            </a:r>
            <a:r>
              <a:rPr lang="en-US" dirty="0" smtClean="0"/>
              <a:t>. </a:t>
            </a:r>
            <a:r>
              <a:rPr lang="en-US" dirty="0" err="1" smtClean="0"/>
              <a:t>Servicios</a:t>
            </a:r>
            <a:r>
              <a:rPr lang="en-US" dirty="0" smtClean="0"/>
              <a:t> </a:t>
            </a:r>
            <a:r>
              <a:rPr lang="en-US" dirty="0" err="1" smtClean="0"/>
              <a:t>públicos</a:t>
            </a:r>
            <a:endParaRPr lang="en-US" dirty="0" smtClean="0"/>
          </a:p>
          <a:p>
            <a:r>
              <a:rPr lang="en-US" dirty="0" smtClean="0"/>
              <a:t>Big tech</a:t>
            </a:r>
          </a:p>
          <a:p>
            <a:pPr lvl="1"/>
            <a:r>
              <a:rPr lang="en-US" dirty="0" err="1" smtClean="0"/>
              <a:t>Márgenes</a:t>
            </a:r>
            <a:r>
              <a:rPr lang="en-US" dirty="0" smtClean="0"/>
              <a:t>: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elemental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Fácil</a:t>
            </a:r>
            <a:r>
              <a:rPr lang="en-US" b="1" dirty="0" smtClean="0">
                <a:solidFill>
                  <a:srgbClr val="FF0000"/>
                </a:solidFill>
              </a:rPr>
              <a:t> y </a:t>
            </a:r>
            <a:r>
              <a:rPr lang="en-US" b="1" dirty="0" err="1" smtClean="0">
                <a:solidFill>
                  <a:srgbClr val="FF0000"/>
                </a:solidFill>
              </a:rPr>
              <a:t>barato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Centrado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consumidor</a:t>
            </a:r>
            <a:r>
              <a:rPr lang="en-US" dirty="0" smtClean="0"/>
              <a:t> y no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producto</a:t>
            </a:r>
            <a:endParaRPr lang="en-US" dirty="0" smtClean="0"/>
          </a:p>
          <a:p>
            <a:pPr lvl="1"/>
            <a:r>
              <a:rPr lang="en-US" dirty="0" err="1" smtClean="0"/>
              <a:t>Nadie</a:t>
            </a:r>
            <a:r>
              <a:rPr lang="en-US" dirty="0" smtClean="0"/>
              <a:t> se </a:t>
            </a:r>
            <a:r>
              <a:rPr lang="en-US" dirty="0" err="1" smtClean="0"/>
              <a:t>desvela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deuda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Contratos</a:t>
            </a:r>
            <a:r>
              <a:rPr lang="en-US" dirty="0" smtClean="0"/>
              <a:t> de 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8418"/>
            <a:ext cx="12192000" cy="40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12192000" cy="39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Atado</a:t>
            </a:r>
            <a:r>
              <a:rPr lang="en-US" dirty="0" smtClean="0"/>
              <a:t> con la </a:t>
            </a:r>
            <a:r>
              <a:rPr lang="en-US" dirty="0" err="1" smtClean="0"/>
              <a:t>vida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1896"/>
            <a:ext cx="12192000" cy="3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12192000" cy="40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67" y="1983581"/>
            <a:ext cx="11353800" cy="3795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231467"/>
            <a:ext cx="636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Fuente: WEF The Future of AI and automation in financial services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 </a:t>
            </a:r>
            <a:r>
              <a:rPr lang="en-US" dirty="0" err="1" smtClean="0"/>
              <a:t>última</a:t>
            </a:r>
            <a:r>
              <a:rPr lang="en-US" dirty="0" smtClean="0"/>
              <a:t> </a:t>
            </a:r>
            <a:r>
              <a:rPr lang="en-US" dirty="0" err="1" smtClean="0"/>
              <a:t>aplicación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Blockchain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banca</a:t>
            </a:r>
            <a:r>
              <a:rPr lang="en-US" dirty="0" smtClean="0"/>
              <a:t> central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err="1" smtClean="0"/>
              <a:t>Pagos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eficientes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con </a:t>
            </a:r>
            <a:r>
              <a:rPr lang="en-US" dirty="0" err="1" smtClean="0"/>
              <a:t>bancos</a:t>
            </a:r>
            <a:r>
              <a:rPr lang="en-US" dirty="0" smtClean="0"/>
              <a:t> </a:t>
            </a:r>
            <a:r>
              <a:rPr lang="en-US" dirty="0" err="1" smtClean="0"/>
              <a:t>comerciales</a:t>
            </a:r>
            <a:endParaRPr lang="en-US" dirty="0"/>
          </a:p>
          <a:p>
            <a:r>
              <a:rPr lang="en-US" dirty="0" err="1" smtClean="0"/>
              <a:t>Compensación</a:t>
            </a:r>
            <a:r>
              <a:rPr lang="en-US" dirty="0" smtClean="0"/>
              <a:t> </a:t>
            </a:r>
            <a:r>
              <a:rPr lang="en-US" dirty="0" err="1" smtClean="0"/>
              <a:t>títulos</a:t>
            </a:r>
            <a:r>
              <a:rPr lang="en-US" dirty="0" smtClean="0"/>
              <a:t> y </a:t>
            </a:r>
            <a:r>
              <a:rPr lang="en-US" dirty="0" err="1" smtClean="0"/>
              <a:t>dinero</a:t>
            </a:r>
            <a:endParaRPr lang="en-US" dirty="0" smtClean="0"/>
          </a:p>
          <a:p>
            <a:r>
              <a:rPr lang="en-US" dirty="0" err="1" smtClean="0"/>
              <a:t>Emisión</a:t>
            </a:r>
            <a:r>
              <a:rPr lang="en-US" dirty="0" smtClean="0"/>
              <a:t> de </a:t>
            </a:r>
            <a:r>
              <a:rPr lang="en-US" dirty="0" err="1" smtClean="0"/>
              <a:t>bonos</a:t>
            </a:r>
            <a:endParaRPr lang="en-US" dirty="0" smtClean="0"/>
          </a:p>
          <a:p>
            <a:r>
              <a:rPr lang="en-US" dirty="0" err="1" smtClean="0"/>
              <a:t>Sustituto</a:t>
            </a:r>
            <a:r>
              <a:rPr lang="en-US" dirty="0" smtClean="0"/>
              <a:t> de </a:t>
            </a:r>
            <a:r>
              <a:rPr lang="en-US" dirty="0" err="1" smtClean="0"/>
              <a:t>efectivo</a:t>
            </a:r>
            <a:r>
              <a:rPr lang="en-US" dirty="0" smtClean="0"/>
              <a:t>  para las personas y </a:t>
            </a:r>
            <a:r>
              <a:rPr lang="en-US" dirty="0" err="1" smtClean="0"/>
              <a:t>evita</a:t>
            </a:r>
            <a:r>
              <a:rPr lang="en-US" dirty="0" smtClean="0"/>
              <a:t> </a:t>
            </a:r>
            <a:r>
              <a:rPr lang="en-US" dirty="0" err="1" smtClean="0"/>
              <a:t>depósitos</a:t>
            </a:r>
            <a:r>
              <a:rPr lang="en-US" dirty="0" smtClean="0"/>
              <a:t> </a:t>
            </a:r>
            <a:r>
              <a:rPr lang="en-US" dirty="0" err="1" smtClean="0"/>
              <a:t>bancarios</a:t>
            </a:r>
            <a:r>
              <a:rPr lang="en-US" dirty="0" smtClean="0"/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Inclusión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Suiza</a:t>
            </a:r>
            <a:r>
              <a:rPr lang="en-US" dirty="0" smtClean="0"/>
              <a:t>, Uruguay, Bahamas, Cambodia)</a:t>
            </a:r>
          </a:p>
          <a:p>
            <a:r>
              <a:rPr lang="en-US" dirty="0" err="1" smtClean="0"/>
              <a:t>Conocimiento</a:t>
            </a:r>
            <a:r>
              <a:rPr lang="en-US" dirty="0" smtClean="0"/>
              <a:t> del </a:t>
            </a:r>
            <a:r>
              <a:rPr lang="en-US" dirty="0" err="1" smtClean="0"/>
              <a:t>cliente</a:t>
            </a:r>
            <a:r>
              <a:rPr lang="en-US" dirty="0" smtClean="0"/>
              <a:t>. </a:t>
            </a:r>
            <a:r>
              <a:rPr lang="en-US" dirty="0" err="1" smtClean="0"/>
              <a:t>Atado</a:t>
            </a:r>
            <a:r>
              <a:rPr lang="en-US" dirty="0" smtClean="0"/>
              <a:t> a </a:t>
            </a:r>
            <a:r>
              <a:rPr lang="en-US" dirty="0" err="1" smtClean="0"/>
              <a:t>una</a:t>
            </a:r>
            <a:r>
              <a:rPr lang="en-US" dirty="0" smtClean="0"/>
              <a:t> base central de </a:t>
            </a:r>
            <a:r>
              <a:rPr lang="en-US" dirty="0" err="1" smtClean="0"/>
              <a:t>datos</a:t>
            </a:r>
            <a:r>
              <a:rPr lang="en-US" dirty="0" smtClean="0"/>
              <a:t> de </a:t>
            </a:r>
            <a:r>
              <a:rPr lang="en-US" dirty="0" err="1" smtClean="0"/>
              <a:t>identidad</a:t>
            </a:r>
            <a:endParaRPr lang="en-US" dirty="0" smtClean="0"/>
          </a:p>
          <a:p>
            <a:r>
              <a:rPr lang="en-US" dirty="0" err="1" smtClean="0"/>
              <a:t>Compartir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con </a:t>
            </a:r>
            <a:r>
              <a:rPr lang="en-US" dirty="0" err="1" smtClean="0"/>
              <a:t>entidades</a:t>
            </a:r>
            <a:r>
              <a:rPr lang="en-US" dirty="0" smtClean="0"/>
              <a:t> </a:t>
            </a:r>
            <a:r>
              <a:rPr lang="en-US" dirty="0" err="1" smtClean="0"/>
              <a:t>privadas</a:t>
            </a:r>
            <a:r>
              <a:rPr lang="en-US" dirty="0" smtClean="0"/>
              <a:t> y </a:t>
            </a:r>
            <a:r>
              <a:rPr lang="en-US" dirty="0" err="1" smtClean="0"/>
              <a:t>públicas</a:t>
            </a:r>
            <a:r>
              <a:rPr lang="en-US" dirty="0" smtClean="0"/>
              <a:t> (</a:t>
            </a:r>
            <a:r>
              <a:rPr lang="en-US" dirty="0" err="1" smtClean="0"/>
              <a:t>Brasil</a:t>
            </a:r>
            <a:r>
              <a:rPr lang="en-US" dirty="0" smtClean="0"/>
              <a:t>)</a:t>
            </a:r>
          </a:p>
          <a:p>
            <a:r>
              <a:rPr lang="en-US" dirty="0" err="1"/>
              <a:t>Conocimiento</a:t>
            </a:r>
            <a:r>
              <a:rPr lang="en-US" dirty="0"/>
              <a:t> </a:t>
            </a:r>
            <a:r>
              <a:rPr lang="en-US" dirty="0" err="1"/>
              <a:t>preciso</a:t>
            </a:r>
            <a:r>
              <a:rPr lang="en-US" dirty="0"/>
              <a:t> de </a:t>
            </a:r>
            <a:r>
              <a:rPr lang="en-US" dirty="0" err="1"/>
              <a:t>efecto</a:t>
            </a:r>
            <a:r>
              <a:rPr lang="en-US" dirty="0"/>
              <a:t> de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monetaria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176963"/>
            <a:ext cx="77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Fuente: WEF </a:t>
            </a:r>
            <a:r>
              <a:rPr lang="en-US" dirty="0" err="1" smtClean="0"/>
              <a:t>abril</a:t>
            </a:r>
            <a:r>
              <a:rPr lang="en-US" dirty="0" smtClean="0"/>
              <a:t> 2019 “Central Banks and Distributed Ledger technology”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nuevo</a:t>
            </a:r>
            <a:r>
              <a:rPr lang="en-US" dirty="0" smtClean="0"/>
              <a:t>,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allá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memes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 smtClean="0"/>
              <a:t>En qué quedamos</a:t>
            </a:r>
            <a:endParaRPr lang="es-CO" altLang="es-CO" dirty="0"/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CO" altLang="es-CO" dirty="0"/>
              <a:t>Innovación </a:t>
            </a:r>
            <a:r>
              <a:rPr lang="es-CO" altLang="es-CO" dirty="0" smtClean="0"/>
              <a:t>estaba limitada </a:t>
            </a:r>
            <a:r>
              <a:rPr lang="es-CO" altLang="es-CO" dirty="0"/>
              <a:t>a productos financieros (ingeniería financiera</a:t>
            </a:r>
            <a:r>
              <a:rPr lang="es-CO" altLang="es-CO" dirty="0" smtClean="0"/>
              <a:t>) hoy centrada en el cliente (uso, tec)</a:t>
            </a:r>
            <a:endParaRPr lang="es-CO" altLang="es-CO" dirty="0"/>
          </a:p>
          <a:p>
            <a:pPr>
              <a:defRPr/>
            </a:pPr>
            <a:r>
              <a:rPr lang="es-CO" altLang="es-CO" dirty="0" smtClean="0"/>
              <a:t>La producción </a:t>
            </a:r>
            <a:r>
              <a:rPr lang="es-CO" altLang="es-CO" dirty="0"/>
              <a:t>de intangibles es ideal para estrategias digitales</a:t>
            </a:r>
          </a:p>
          <a:p>
            <a:pPr>
              <a:defRPr/>
            </a:pPr>
            <a:r>
              <a:rPr lang="es-CO" altLang="es-CO" dirty="0"/>
              <a:t>Barreras a la entrada bajas (Aunque la inversión de TI de los bancos es de US$485.000 millones Reuters)</a:t>
            </a:r>
          </a:p>
          <a:p>
            <a:pPr>
              <a:defRPr/>
            </a:pPr>
            <a:r>
              <a:rPr lang="es-CO" altLang="es-CO" dirty="0"/>
              <a:t>Ingresos de bancos bajarán 30% en 2020 por nuevos competidores (Accenture 2014)</a:t>
            </a:r>
          </a:p>
        </p:txBody>
      </p:sp>
    </p:spTree>
    <p:extLst>
      <p:ext uri="{BB962C8B-B14F-4D97-AF65-F5344CB8AC3E}">
        <p14:creationId xmlns:p14="http://schemas.microsoft.com/office/powerpoint/2010/main" val="16664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400" y="1752600"/>
            <a:ext cx="7772400" cy="4114800"/>
          </a:xfrm>
        </p:spPr>
        <p:txBody>
          <a:bodyPr/>
          <a:lstStyle/>
          <a:p>
            <a:pPr lvl="2">
              <a:defRPr/>
            </a:pPr>
            <a:r>
              <a:rPr lang="en-US" dirty="0"/>
              <a:t>By targeting </a:t>
            </a:r>
            <a:r>
              <a:rPr lang="en-US" b="1" dirty="0">
                <a:solidFill>
                  <a:srgbClr val="FF0000"/>
                </a:solidFill>
              </a:rPr>
              <a:t>cash and low-value transactions </a:t>
            </a:r>
            <a:r>
              <a:rPr lang="en-US" dirty="0"/>
              <a:t>they have been able to establish their own payments and e-wallets ecosystems. Huge portions of the population, including the youth, the rising group of </a:t>
            </a:r>
            <a:r>
              <a:rPr lang="en-US" dirty="0" err="1"/>
              <a:t>digi</a:t>
            </a:r>
            <a:r>
              <a:rPr lang="en-US" dirty="0"/>
              <a:t>-elders and the “just too busy” are enjoying a slick and seamless customer experience,</a:t>
            </a:r>
          </a:p>
          <a:p>
            <a:pPr lvl="2">
              <a:defRPr/>
            </a:pPr>
            <a:r>
              <a:rPr lang="en-US" dirty="0"/>
              <a:t>Falling </a:t>
            </a:r>
            <a:r>
              <a:rPr lang="en-US" b="1" dirty="0">
                <a:solidFill>
                  <a:srgbClr val="FF0000"/>
                </a:solidFill>
              </a:rPr>
              <a:t>prices of mobile devices</a:t>
            </a:r>
            <a:r>
              <a:rPr lang="en-US" dirty="0"/>
              <a:t>, and a willingness of consumers to make full use of their fragmented time, has permitted these </a:t>
            </a:r>
            <a:r>
              <a:rPr lang="en-US" dirty="0" err="1"/>
              <a:t>techfins</a:t>
            </a:r>
            <a:r>
              <a:rPr lang="en-US" dirty="0"/>
              <a:t> to cover more parts of users’ daily lives by feeding consumer appetite for convenience and instant reward – all the while collecting personal data for analytics in the background. </a:t>
            </a:r>
          </a:p>
          <a:p>
            <a:pPr lvl="3">
              <a:defRPr/>
            </a:pPr>
            <a:r>
              <a:rPr lang="en-US" sz="1600" dirty="0">
                <a:solidFill>
                  <a:srgbClr val="FF0000"/>
                </a:solidFill>
              </a:rPr>
              <a:t>China</a:t>
            </a:r>
            <a:r>
              <a:rPr lang="en-US" sz="1600" dirty="0"/>
              <a:t> is an extreme example, with </a:t>
            </a:r>
            <a:r>
              <a:rPr lang="en-US" sz="1600" dirty="0">
                <a:solidFill>
                  <a:srgbClr val="FF0000"/>
                </a:solidFill>
              </a:rPr>
              <a:t>92% of college students </a:t>
            </a:r>
            <a:r>
              <a:rPr lang="en-US" sz="1600" dirty="0"/>
              <a:t>making payments with their mobile devices in 2016, with the majority (85%) </a:t>
            </a:r>
            <a:r>
              <a:rPr lang="en-US" sz="1600" dirty="0" err="1"/>
              <a:t>channelled</a:t>
            </a:r>
            <a:r>
              <a:rPr lang="en-US" sz="1600" dirty="0"/>
              <a:t> through only two </a:t>
            </a:r>
            <a:r>
              <a:rPr lang="en-US" sz="1600" dirty="0" err="1"/>
              <a:t>techfin</a:t>
            </a:r>
            <a:r>
              <a:rPr lang="en-US" sz="1600" dirty="0"/>
              <a:t> payments providers: </a:t>
            </a:r>
            <a:r>
              <a:rPr lang="en-US" sz="1600" dirty="0" err="1"/>
              <a:t>AliPay</a:t>
            </a:r>
            <a:r>
              <a:rPr lang="en-US" sz="1600" dirty="0"/>
              <a:t> and </a:t>
            </a:r>
            <a:r>
              <a:rPr lang="en-US" sz="1600" dirty="0" err="1"/>
              <a:t>TenPay</a:t>
            </a:r>
            <a:r>
              <a:rPr lang="en-US" sz="16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6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siguiente</a:t>
            </a:r>
            <a:r>
              <a:rPr lang="en-US" dirty="0" smtClean="0"/>
              <a:t> </a:t>
            </a:r>
            <a:r>
              <a:rPr lang="en-US" dirty="0" err="1" smtClean="0"/>
              <a:t>movida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bancos</a:t>
            </a:r>
            <a:r>
              <a:rPr lang="en-US" dirty="0" smtClean="0"/>
              <a:t>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se </a:t>
            </a:r>
            <a:r>
              <a:rPr lang="en-US" dirty="0" err="1" smtClean="0"/>
              <a:t>movieron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Banca </a:t>
            </a:r>
            <a:r>
              <a:rPr lang="en-US" dirty="0" err="1" smtClean="0"/>
              <a:t>abierta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Europa</a:t>
            </a:r>
          </a:p>
          <a:p>
            <a:pPr lvl="1"/>
            <a:r>
              <a:rPr lang="en-US" dirty="0" smtClean="0"/>
              <a:t>API</a:t>
            </a:r>
            <a:endParaRPr lang="en-US" dirty="0"/>
          </a:p>
          <a:p>
            <a:r>
              <a:rPr lang="en-US" dirty="0" smtClean="0"/>
              <a:t>Modular  </a:t>
            </a:r>
          </a:p>
          <a:p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nube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gente</a:t>
            </a:r>
            <a:r>
              <a:rPr lang="en-US" dirty="0" smtClean="0"/>
              <a:t> no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abundante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Eslóganes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 iPhone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caro</a:t>
            </a:r>
            <a:r>
              <a:rPr lang="en-US" dirty="0" smtClean="0"/>
              <a:t> del </a:t>
            </a:r>
            <a:r>
              <a:rPr lang="en-US" dirty="0" err="1" smtClean="0"/>
              <a:t>mundo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95550" y="2189441"/>
            <a:ext cx="15273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0179" name="Picture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1" b="-318"/>
          <a:stretch>
            <a:fillRect/>
          </a:stretch>
        </p:blipFill>
        <p:spPr bwMode="auto">
          <a:xfrm>
            <a:off x="499534" y="2543312"/>
            <a:ext cx="7389813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2209801" y="6083301"/>
            <a:ext cx="1624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200"/>
              <a:t>Fuente: Deustche Bank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179" y="1331414"/>
            <a:ext cx="5355953" cy="2538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3685" y="4707291"/>
            <a:ext cx="150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2019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821333" y="4136371"/>
            <a:ext cx="310886" cy="389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4228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Deuda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375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94000" y="2269067"/>
            <a:ext cx="6129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Mercado de </a:t>
            </a:r>
            <a:r>
              <a:rPr lang="en-US" dirty="0" err="1" smtClean="0"/>
              <a:t>capitales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Problemas</a:t>
            </a:r>
            <a:r>
              <a:rPr lang="en-US" dirty="0" smtClean="0"/>
              <a:t> de </a:t>
            </a:r>
            <a:r>
              <a:rPr lang="en-US" dirty="0" err="1" smtClean="0"/>
              <a:t>equidad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privilegiada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Dolosa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Legal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Microfinanzas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Coordinación</a:t>
            </a:r>
            <a:r>
              <a:rPr lang="en-US" dirty="0" smtClean="0"/>
              <a:t> de </a:t>
            </a:r>
            <a:r>
              <a:rPr lang="en-US" dirty="0" err="1" smtClean="0"/>
              <a:t>políticas</a:t>
            </a:r>
            <a:r>
              <a:rPr lang="en-US" dirty="0" smtClean="0"/>
              <a:t> </a:t>
            </a:r>
            <a:r>
              <a:rPr lang="en-US" dirty="0" err="1" smtClean="0"/>
              <a:t>monetarias</a:t>
            </a:r>
            <a:r>
              <a:rPr lang="en-US" dirty="0" smtClean="0"/>
              <a:t> y </a:t>
            </a:r>
            <a:r>
              <a:rPr lang="en-US" dirty="0" err="1" smtClean="0"/>
              <a:t>fiscales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Bancos</a:t>
            </a:r>
            <a:r>
              <a:rPr lang="en-US" dirty="0" smtClean="0"/>
              <a:t> </a:t>
            </a:r>
            <a:r>
              <a:rPr lang="en-US" dirty="0" err="1" smtClean="0"/>
              <a:t>comerciales</a:t>
            </a:r>
            <a:r>
              <a:rPr lang="en-US" dirty="0" smtClean="0"/>
              <a:t>  y </a:t>
            </a:r>
            <a:r>
              <a:rPr lang="en-US" dirty="0" err="1" smtClean="0"/>
              <a:t>desarrollo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43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Resumen</a:t>
            </a:r>
            <a:r>
              <a:rPr lang="en-US" dirty="0" smtClean="0"/>
              <a:t> final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0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4166" y="4082534"/>
            <a:ext cx="318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4166" y="4641334"/>
            <a:ext cx="230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Empresa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457103"/>
            <a:ext cx="3792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Bienes</a:t>
            </a:r>
            <a:r>
              <a:rPr lang="en-US" dirty="0" smtClean="0"/>
              <a:t>  y </a:t>
            </a:r>
            <a:r>
              <a:rPr lang="en-US" dirty="0" err="1" smtClean="0"/>
              <a:t>preferencias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bienes</a:t>
            </a:r>
            <a:endParaRPr lang="en-US" dirty="0" smtClean="0"/>
          </a:p>
          <a:p>
            <a:r>
              <a:rPr lang="en-US" dirty="0" err="1" smtClean="0"/>
              <a:t>Restricciones</a:t>
            </a:r>
            <a:r>
              <a:rPr lang="en-US" dirty="0" smtClean="0"/>
              <a:t> al </a:t>
            </a:r>
            <a:r>
              <a:rPr lang="en-US" dirty="0" err="1" smtClean="0"/>
              <a:t>consumo</a:t>
            </a:r>
            <a:endParaRPr lang="en-US" dirty="0"/>
          </a:p>
        </p:txBody>
      </p:sp>
      <p:sp>
        <p:nvSpPr>
          <p:cNvPr id="6" name="Cloud Callout 5"/>
          <p:cNvSpPr/>
          <p:nvPr/>
        </p:nvSpPr>
        <p:spPr>
          <a:xfrm>
            <a:off x="414868" y="1926322"/>
            <a:ext cx="4478867" cy="178207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15632" y="4267200"/>
            <a:ext cx="3780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33067" y="3805535"/>
            <a:ext cx="317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Actúa</a:t>
            </a:r>
            <a:r>
              <a:rPr lang="en-US" dirty="0" smtClean="0"/>
              <a:t>  (</a:t>
            </a:r>
            <a:r>
              <a:rPr lang="en-US" dirty="0" err="1" smtClean="0"/>
              <a:t>equilibrio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Consume, produce, </a:t>
            </a:r>
            <a:r>
              <a:rPr lang="en-US" dirty="0" err="1" smtClean="0"/>
              <a:t>intercambia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7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3200" y="2827867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 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4189" y="4029669"/>
            <a:ext cx="110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Persona 3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189" y="5046805"/>
            <a:ext cx="10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Persona 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03866" y="3453936"/>
            <a:ext cx="110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Persona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2340410" y="2490293"/>
            <a:ext cx="609600" cy="4402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2340410" y="3288805"/>
            <a:ext cx="677333" cy="2884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408143" y="3705631"/>
            <a:ext cx="609600" cy="37378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Callout 9"/>
          <p:cNvSpPr/>
          <p:nvPr/>
        </p:nvSpPr>
        <p:spPr>
          <a:xfrm>
            <a:off x="2523921" y="4816218"/>
            <a:ext cx="677333" cy="2884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96267" y="3638602"/>
            <a:ext cx="16594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0" y="3433034"/>
            <a:ext cx="362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Actúan</a:t>
            </a:r>
            <a:r>
              <a:rPr lang="en-US" dirty="0" smtClean="0"/>
              <a:t>  </a:t>
            </a:r>
            <a:r>
              <a:rPr lang="en-US" dirty="0"/>
              <a:t>(</a:t>
            </a:r>
            <a:r>
              <a:rPr lang="en-US" dirty="0" err="1"/>
              <a:t>equilibrio</a:t>
            </a:r>
            <a:r>
              <a:rPr lang="en-US" dirty="0"/>
              <a:t>)</a:t>
            </a:r>
          </a:p>
          <a:p>
            <a:r>
              <a:rPr lang="en-US" dirty="0" err="1" smtClean="0"/>
              <a:t>Consumen</a:t>
            </a:r>
            <a:r>
              <a:rPr lang="en-US" dirty="0" smtClean="0"/>
              <a:t>, </a:t>
            </a:r>
            <a:r>
              <a:rPr lang="en-US" dirty="0" err="1" smtClean="0"/>
              <a:t>producen</a:t>
            </a:r>
            <a:r>
              <a:rPr lang="en-US" dirty="0" smtClean="0"/>
              <a:t>, </a:t>
            </a:r>
            <a:r>
              <a:rPr lang="en-US" dirty="0" err="1" smtClean="0"/>
              <a:t>intercambian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5231471"/>
            <a:ext cx="44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Rastro</a:t>
            </a:r>
            <a:endParaRPr lang="en-US" dirty="0" smtClean="0"/>
          </a:p>
          <a:p>
            <a:r>
              <a:rPr lang="en-US" dirty="0" smtClean="0"/>
              <a:t>PIB, </a:t>
            </a:r>
            <a:r>
              <a:rPr lang="en-US" dirty="0" err="1" smtClean="0"/>
              <a:t>inflación</a:t>
            </a:r>
            <a:r>
              <a:rPr lang="en-US" dirty="0" smtClean="0"/>
              <a:t>, </a:t>
            </a:r>
            <a:r>
              <a:rPr lang="en-US" dirty="0" err="1" smtClean="0"/>
              <a:t>empleo</a:t>
            </a:r>
            <a:r>
              <a:rPr lang="en-US" dirty="0" smtClean="0"/>
              <a:t>, </a:t>
            </a:r>
            <a:r>
              <a:rPr lang="en-US" dirty="0" err="1" smtClean="0"/>
              <a:t>balanza</a:t>
            </a:r>
            <a:r>
              <a:rPr lang="en-US" dirty="0" smtClean="0"/>
              <a:t> </a:t>
            </a:r>
            <a:r>
              <a:rPr lang="en-US" dirty="0" err="1" smtClean="0"/>
              <a:t>comercial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99867" y="4214335"/>
            <a:ext cx="16933" cy="890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152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6133" y="2147037"/>
            <a:ext cx="5604933" cy="25853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Consumo</a:t>
            </a:r>
            <a:r>
              <a:rPr lang="en-US" b="1" dirty="0" smtClean="0"/>
              <a:t> (PIB) - </a:t>
            </a:r>
            <a:r>
              <a:rPr lang="en-US" b="1" dirty="0" err="1" smtClean="0"/>
              <a:t>Crecimiento</a:t>
            </a:r>
            <a:r>
              <a:rPr lang="en-US" b="1" dirty="0" smtClean="0"/>
              <a:t> </a:t>
            </a:r>
          </a:p>
          <a:p>
            <a:endParaRPr lang="en-US" dirty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vale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crecer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Cómo</a:t>
            </a:r>
            <a:r>
              <a:rPr lang="en-US" dirty="0" smtClean="0"/>
              <a:t> se </a:t>
            </a:r>
            <a:r>
              <a:rPr lang="en-US" dirty="0" err="1" smtClean="0"/>
              <a:t>crece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rápido</a:t>
            </a:r>
            <a:endParaRPr lang="en-US" dirty="0" smtClean="0"/>
          </a:p>
          <a:p>
            <a:r>
              <a:rPr lang="en-US" dirty="0" err="1" smtClean="0"/>
              <a:t>Progreso</a:t>
            </a:r>
            <a:r>
              <a:rPr lang="en-US" dirty="0" smtClean="0"/>
              <a:t> </a:t>
            </a:r>
            <a:r>
              <a:rPr lang="en-US" dirty="0" err="1" smtClean="0"/>
              <a:t>técnico</a:t>
            </a:r>
            <a:r>
              <a:rPr lang="en-US" dirty="0" smtClean="0"/>
              <a:t> (</a:t>
            </a:r>
            <a:r>
              <a:rPr lang="en-US" b="1" dirty="0" err="1" smtClean="0"/>
              <a:t>empleo</a:t>
            </a:r>
            <a:r>
              <a:rPr lang="en-US" dirty="0" smtClean="0"/>
              <a:t> y capital </a:t>
            </a:r>
            <a:r>
              <a:rPr lang="en-US" dirty="0" err="1" smtClean="0"/>
              <a:t>humano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Ejemplos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trabajo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un </a:t>
            </a:r>
            <a:r>
              <a:rPr lang="en-US" dirty="0" err="1" smtClean="0"/>
              <a:t>crecimiento</a:t>
            </a:r>
            <a:r>
              <a:rPr lang="en-US" dirty="0" smtClean="0"/>
              <a:t> </a:t>
            </a:r>
            <a:r>
              <a:rPr lang="en-US" dirty="0" err="1" smtClean="0"/>
              <a:t>estable</a:t>
            </a:r>
            <a:r>
              <a:rPr lang="en-US" dirty="0" smtClean="0"/>
              <a:t> (</a:t>
            </a:r>
            <a:r>
              <a:rPr lang="en-US" dirty="0" err="1" smtClean="0"/>
              <a:t>ciclos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63933" y="3024200"/>
            <a:ext cx="3589867" cy="34163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Diseño</a:t>
            </a:r>
            <a:r>
              <a:rPr lang="en-US" b="1" dirty="0" smtClean="0"/>
              <a:t> de </a:t>
            </a:r>
            <a:r>
              <a:rPr lang="en-US" b="1" dirty="0" err="1" smtClean="0"/>
              <a:t>política</a:t>
            </a:r>
            <a:endParaRPr lang="en-US" b="1" dirty="0" smtClean="0"/>
          </a:p>
          <a:p>
            <a:endParaRPr lang="en-US" dirty="0"/>
          </a:p>
          <a:p>
            <a:r>
              <a:rPr lang="en-US" dirty="0" err="1" smtClean="0"/>
              <a:t>Reglamentos</a:t>
            </a:r>
            <a:r>
              <a:rPr lang="en-US" dirty="0" smtClean="0"/>
              <a:t> </a:t>
            </a:r>
            <a:r>
              <a:rPr lang="en-US" dirty="0" err="1" smtClean="0"/>
              <a:t>contingentes</a:t>
            </a:r>
            <a:r>
              <a:rPr lang="en-US" dirty="0" smtClean="0"/>
              <a:t> versus </a:t>
            </a:r>
            <a:r>
              <a:rPr lang="en-US" dirty="0" err="1" smtClean="0"/>
              <a:t>discresión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err="1" smtClean="0"/>
              <a:t>Crítica</a:t>
            </a:r>
            <a:r>
              <a:rPr lang="en-US" dirty="0" smtClean="0"/>
              <a:t> de Lucas, </a:t>
            </a:r>
            <a:r>
              <a:rPr lang="en-US" dirty="0" err="1" smtClean="0"/>
              <a:t>preferencias</a:t>
            </a:r>
            <a:r>
              <a:rPr lang="en-US" dirty="0" smtClean="0"/>
              <a:t> </a:t>
            </a:r>
            <a:r>
              <a:rPr lang="en-US" dirty="0" err="1" smtClean="0"/>
              <a:t>inconsistentes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tiempo</a:t>
            </a:r>
            <a:r>
              <a:rPr lang="en-US" dirty="0" smtClean="0"/>
              <a:t> (</a:t>
            </a:r>
            <a:r>
              <a:rPr lang="en-US" dirty="0" err="1" smtClean="0"/>
              <a:t>inconsistencia</a:t>
            </a:r>
            <a:r>
              <a:rPr lang="en-US" dirty="0" smtClean="0"/>
              <a:t> temporal), </a:t>
            </a:r>
            <a:r>
              <a:rPr lang="en-US" dirty="0" err="1" smtClean="0"/>
              <a:t>credibilidad</a:t>
            </a:r>
            <a:r>
              <a:rPr lang="en-US" dirty="0" smtClean="0"/>
              <a:t>, </a:t>
            </a:r>
            <a:r>
              <a:rPr lang="en-US" b="1" dirty="0" err="1" smtClean="0"/>
              <a:t>expectativas</a:t>
            </a:r>
            <a:r>
              <a:rPr lang="en-US" dirty="0" smtClean="0"/>
              <a:t>, </a:t>
            </a:r>
            <a:r>
              <a:rPr lang="en-US" dirty="0" err="1" smtClean="0"/>
              <a:t>secuencia</a:t>
            </a:r>
            <a:r>
              <a:rPr lang="en-US" dirty="0" smtClean="0"/>
              <a:t>, </a:t>
            </a:r>
            <a:r>
              <a:rPr lang="en-US" dirty="0" err="1" smtClean="0"/>
              <a:t>velocidad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6133" y="5184245"/>
            <a:ext cx="5350934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Desarrollo</a:t>
            </a:r>
            <a:endParaRPr lang="en-US" b="1" dirty="0" smtClean="0"/>
          </a:p>
          <a:p>
            <a:r>
              <a:rPr lang="en-US" dirty="0" err="1" smtClean="0"/>
              <a:t>Crecer</a:t>
            </a:r>
            <a:r>
              <a:rPr lang="en-US" dirty="0" smtClean="0"/>
              <a:t>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cambiar</a:t>
            </a:r>
            <a:r>
              <a:rPr lang="en-US" dirty="0" smtClean="0"/>
              <a:t> la </a:t>
            </a:r>
            <a:r>
              <a:rPr lang="en-US" dirty="0" err="1" smtClean="0"/>
              <a:t>estructura</a:t>
            </a:r>
            <a:r>
              <a:rPr lang="en-US" dirty="0" smtClean="0"/>
              <a:t> para que no se </a:t>
            </a:r>
            <a:r>
              <a:rPr lang="en-US" dirty="0" err="1" smtClean="0"/>
              <a:t>quede</a:t>
            </a:r>
            <a:r>
              <a:rPr lang="en-US" dirty="0" smtClean="0"/>
              <a:t> </a:t>
            </a:r>
            <a:r>
              <a:rPr lang="en-US" dirty="0" err="1" smtClean="0"/>
              <a:t>nadie</a:t>
            </a:r>
            <a:r>
              <a:rPr lang="en-US" dirty="0" smtClean="0"/>
              <a:t> </a:t>
            </a:r>
            <a:r>
              <a:rPr lang="en-US" dirty="0" err="1" smtClean="0"/>
              <a:t>atrás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756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12533" y="1779687"/>
            <a:ext cx="4978400" cy="50783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Política</a:t>
            </a:r>
            <a:r>
              <a:rPr lang="en-US" b="1" dirty="0" smtClean="0"/>
              <a:t> </a:t>
            </a:r>
            <a:r>
              <a:rPr lang="en-US" b="1" dirty="0" err="1" smtClean="0"/>
              <a:t>monetaria</a:t>
            </a:r>
            <a:endParaRPr lang="en-US" b="1" dirty="0" smtClean="0"/>
          </a:p>
          <a:p>
            <a:r>
              <a:rPr lang="en-US" dirty="0" err="1" smtClean="0"/>
              <a:t>Estabilidad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Creación</a:t>
            </a:r>
            <a:r>
              <a:rPr lang="en-US" dirty="0" smtClean="0"/>
              <a:t> de </a:t>
            </a:r>
            <a:r>
              <a:rPr lang="en-US" dirty="0" err="1" smtClean="0"/>
              <a:t>dinero</a:t>
            </a:r>
            <a:r>
              <a:rPr lang="en-US" dirty="0" smtClean="0"/>
              <a:t>, </a:t>
            </a:r>
            <a:r>
              <a:rPr lang="en-US" dirty="0" err="1" smtClean="0"/>
              <a:t>multiplicación</a:t>
            </a:r>
            <a:r>
              <a:rPr lang="en-US" dirty="0" smtClean="0"/>
              <a:t>,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formas</a:t>
            </a:r>
            <a:r>
              <a:rPr lang="en-US" dirty="0" smtClean="0"/>
              <a:t> de </a:t>
            </a:r>
            <a:r>
              <a:rPr lang="en-US" dirty="0" err="1" smtClean="0"/>
              <a:t>medir</a:t>
            </a:r>
            <a:r>
              <a:rPr lang="en-US" dirty="0" smtClean="0"/>
              <a:t> el </a:t>
            </a:r>
            <a:r>
              <a:rPr lang="en-US" dirty="0" err="1" smtClean="0"/>
              <a:t>dinero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Demanda</a:t>
            </a:r>
            <a:r>
              <a:rPr lang="en-US" dirty="0" smtClean="0"/>
              <a:t> de </a:t>
            </a:r>
            <a:r>
              <a:rPr lang="en-US" dirty="0" err="1" smtClean="0"/>
              <a:t>dinero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Efecto</a:t>
            </a:r>
            <a:r>
              <a:rPr lang="en-US" dirty="0" smtClean="0"/>
              <a:t> del </a:t>
            </a:r>
            <a:r>
              <a:rPr lang="en-US" dirty="0" err="1" smtClean="0"/>
              <a:t>dinero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PIB </a:t>
            </a:r>
          </a:p>
          <a:p>
            <a:r>
              <a:rPr lang="en-US" dirty="0" err="1" smtClean="0"/>
              <a:t>Empleo</a:t>
            </a:r>
            <a:r>
              <a:rPr lang="en-US" dirty="0" smtClean="0"/>
              <a:t> y </a:t>
            </a:r>
            <a:r>
              <a:rPr lang="en-US" dirty="0" err="1" smtClean="0"/>
              <a:t>curva</a:t>
            </a:r>
            <a:r>
              <a:rPr lang="en-US" dirty="0" smtClean="0"/>
              <a:t> de </a:t>
            </a:r>
            <a:r>
              <a:rPr lang="en-US" dirty="0"/>
              <a:t>P</a:t>
            </a:r>
            <a:r>
              <a:rPr lang="en-US" dirty="0" smtClean="0"/>
              <a:t>hillips</a:t>
            </a:r>
          </a:p>
          <a:p>
            <a:endParaRPr lang="en-US" dirty="0"/>
          </a:p>
          <a:p>
            <a:r>
              <a:rPr lang="en-US" b="1" dirty="0" err="1" smtClean="0"/>
              <a:t>Inflación</a:t>
            </a:r>
            <a:r>
              <a:rPr lang="en-US" b="1" dirty="0" smtClean="0"/>
              <a:t> </a:t>
            </a:r>
          </a:p>
          <a:p>
            <a:r>
              <a:rPr lang="en-US" dirty="0" err="1" smtClean="0"/>
              <a:t>Costos</a:t>
            </a:r>
            <a:r>
              <a:rPr lang="en-US" dirty="0" smtClean="0"/>
              <a:t> y </a:t>
            </a:r>
            <a:r>
              <a:rPr lang="en-US" dirty="0" err="1" smtClean="0"/>
              <a:t>cómo</a:t>
            </a:r>
            <a:r>
              <a:rPr lang="en-US" dirty="0" smtClean="0"/>
              <a:t> se </a:t>
            </a:r>
            <a:r>
              <a:rPr lang="en-US" dirty="0" err="1" smtClean="0"/>
              <a:t>controla</a:t>
            </a:r>
            <a:endParaRPr lang="en-US" dirty="0" smtClean="0"/>
          </a:p>
          <a:p>
            <a:r>
              <a:rPr lang="en-US" dirty="0" err="1" smtClean="0"/>
              <a:t>Reglamento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acción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Inflación</a:t>
            </a:r>
            <a:r>
              <a:rPr lang="en-US" dirty="0" smtClean="0"/>
              <a:t> </a:t>
            </a:r>
            <a:r>
              <a:rPr lang="en-US" dirty="0" err="1" smtClean="0"/>
              <a:t>objetivo</a:t>
            </a:r>
            <a:r>
              <a:rPr lang="en-US" dirty="0" smtClean="0"/>
              <a:t>, </a:t>
            </a:r>
            <a:r>
              <a:rPr lang="en-US" dirty="0" err="1" smtClean="0"/>
              <a:t>subastas</a:t>
            </a:r>
            <a:r>
              <a:rPr lang="en-US" dirty="0" smtClean="0"/>
              <a:t> TC</a:t>
            </a:r>
          </a:p>
          <a:p>
            <a:endParaRPr lang="en-US" dirty="0"/>
          </a:p>
          <a:p>
            <a:r>
              <a:rPr lang="en-US" dirty="0" smtClean="0"/>
              <a:t>¿</a:t>
            </a:r>
            <a:r>
              <a:rPr lang="en-US" dirty="0" err="1" smtClean="0"/>
              <a:t>Balanza</a:t>
            </a:r>
            <a:r>
              <a:rPr lang="en-US" dirty="0" smtClean="0"/>
              <a:t> </a:t>
            </a:r>
            <a:r>
              <a:rPr lang="en-US" dirty="0" err="1" smtClean="0"/>
              <a:t>comercial</a:t>
            </a:r>
            <a:r>
              <a:rPr lang="en-US" dirty="0" smtClean="0"/>
              <a:t> y </a:t>
            </a:r>
            <a:r>
              <a:rPr lang="en-US" dirty="0" err="1" smtClean="0"/>
              <a:t>empleo</a:t>
            </a:r>
            <a:r>
              <a:rPr lang="en-US" dirty="0" smtClean="0"/>
              <a:t>?</a:t>
            </a:r>
          </a:p>
          <a:p>
            <a:r>
              <a:rPr lang="en-US" dirty="0" smtClean="0"/>
              <a:t>No con </a:t>
            </a:r>
            <a:r>
              <a:rPr lang="en-US" dirty="0" err="1" smtClean="0"/>
              <a:t>política</a:t>
            </a:r>
            <a:r>
              <a:rPr lang="en-US" dirty="0" smtClean="0"/>
              <a:t> </a:t>
            </a:r>
            <a:r>
              <a:rPr lang="en-US" dirty="0" err="1" smtClean="0"/>
              <a:t>monetaria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30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6000" y="1964267"/>
            <a:ext cx="4504267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Política</a:t>
            </a:r>
            <a:r>
              <a:rPr lang="en-US" b="1" dirty="0" smtClean="0"/>
              <a:t> </a:t>
            </a:r>
            <a:r>
              <a:rPr lang="en-US" b="1" dirty="0" err="1" smtClean="0"/>
              <a:t>financiera</a:t>
            </a:r>
            <a:endParaRPr lang="en-US" b="1" dirty="0" smtClean="0"/>
          </a:p>
          <a:p>
            <a:endParaRPr lang="en-US" dirty="0"/>
          </a:p>
          <a:p>
            <a:r>
              <a:rPr lang="en-US" dirty="0" err="1" smtClean="0"/>
              <a:t>Ahorro</a:t>
            </a:r>
            <a:r>
              <a:rPr lang="en-US" dirty="0" smtClean="0"/>
              <a:t> MACRO (No </a:t>
            </a:r>
            <a:r>
              <a:rPr lang="en-US" dirty="0" err="1" smtClean="0"/>
              <a:t>consumo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ahorramos</a:t>
            </a:r>
            <a:r>
              <a:rPr lang="en-US" dirty="0" smtClean="0"/>
              <a:t>. </a:t>
            </a:r>
            <a:r>
              <a:rPr lang="en-US" dirty="0" err="1" smtClean="0"/>
              <a:t>Ahorran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nosotros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Estrategia</a:t>
            </a:r>
            <a:r>
              <a:rPr lang="en-US" dirty="0" smtClean="0"/>
              <a:t> </a:t>
            </a:r>
            <a:r>
              <a:rPr lang="en-US" dirty="0" err="1" smtClean="0"/>
              <a:t>oportunista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Estrategia</a:t>
            </a:r>
            <a:r>
              <a:rPr lang="en-US" dirty="0" smtClean="0"/>
              <a:t> </a:t>
            </a:r>
            <a:r>
              <a:rPr lang="en-US" dirty="0" err="1" smtClean="0"/>
              <a:t>profunda</a:t>
            </a:r>
            <a:r>
              <a:rPr lang="en-US" dirty="0" smtClean="0"/>
              <a:t> de </a:t>
            </a:r>
            <a:r>
              <a:rPr lang="en-US" dirty="0" err="1" smtClean="0"/>
              <a:t>ingreso</a:t>
            </a:r>
            <a:r>
              <a:rPr lang="en-US" dirty="0" smtClean="0"/>
              <a:t> y </a:t>
            </a:r>
            <a:r>
              <a:rPr lang="en-US" dirty="0" err="1" smtClean="0"/>
              <a:t>ahorro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decir</a:t>
            </a:r>
            <a:r>
              <a:rPr lang="en-US" dirty="0" smtClean="0"/>
              <a:t>, </a:t>
            </a:r>
            <a:r>
              <a:rPr lang="en-US" dirty="0" err="1" smtClean="0"/>
              <a:t>consumo</a:t>
            </a:r>
            <a:r>
              <a:rPr lang="en-US" dirty="0" smtClean="0"/>
              <a:t> </a:t>
            </a:r>
            <a:r>
              <a:rPr lang="en-US" dirty="0" err="1" smtClean="0"/>
              <a:t>futuro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65334" y="1913467"/>
            <a:ext cx="4639733" cy="452431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Bancos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hacen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Información</a:t>
            </a:r>
            <a:r>
              <a:rPr lang="en-US" dirty="0" smtClean="0"/>
              <a:t> (</a:t>
            </a:r>
            <a:r>
              <a:rPr lang="en-US" dirty="0" err="1" smtClean="0"/>
              <a:t>datos</a:t>
            </a:r>
            <a:r>
              <a:rPr lang="en-US" dirty="0" smtClean="0"/>
              <a:t>), </a:t>
            </a:r>
            <a:r>
              <a:rPr lang="en-US" dirty="0" err="1" smtClean="0"/>
              <a:t>riesgo</a:t>
            </a:r>
            <a:r>
              <a:rPr lang="en-US" dirty="0" smtClean="0"/>
              <a:t> (</a:t>
            </a:r>
            <a:r>
              <a:rPr lang="en-US" dirty="0" err="1" smtClean="0"/>
              <a:t>predicción</a:t>
            </a:r>
            <a:r>
              <a:rPr lang="en-US" dirty="0" smtClean="0"/>
              <a:t>)</a:t>
            </a:r>
          </a:p>
          <a:p>
            <a:r>
              <a:rPr lang="en-US" dirty="0" smtClean="0"/>
              <a:t>¿Les </a:t>
            </a:r>
            <a:r>
              <a:rPr lang="en-US" dirty="0" err="1" smtClean="0"/>
              <a:t>sirven</a:t>
            </a:r>
            <a:r>
              <a:rPr lang="en-US" dirty="0" smtClean="0"/>
              <a:t> al </a:t>
            </a:r>
            <a:r>
              <a:rPr lang="en-US" dirty="0" err="1" smtClean="0"/>
              <a:t>crecimiento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err="1" smtClean="0"/>
              <a:t>Quiénes</a:t>
            </a:r>
            <a:r>
              <a:rPr lang="en-US" dirty="0" smtClean="0"/>
              <a:t> son </a:t>
            </a:r>
          </a:p>
          <a:p>
            <a:endParaRPr lang="en-US" dirty="0" smtClean="0"/>
          </a:p>
          <a:p>
            <a:r>
              <a:rPr lang="en-US" dirty="0" smtClean="0"/>
              <a:t>¿Son </a:t>
            </a:r>
            <a:r>
              <a:rPr lang="en-US" dirty="0" err="1" smtClean="0"/>
              <a:t>eficientes</a:t>
            </a:r>
            <a:r>
              <a:rPr lang="en-US" dirty="0" smtClean="0"/>
              <a:t>? ¿Buenos </a:t>
            </a:r>
            <a:r>
              <a:rPr lang="en-US" dirty="0" err="1" smtClean="0"/>
              <a:t>administradores</a:t>
            </a:r>
            <a:r>
              <a:rPr lang="en-US" dirty="0" smtClean="0"/>
              <a:t> de </a:t>
            </a:r>
            <a:r>
              <a:rPr lang="en-US" dirty="0" err="1" smtClean="0"/>
              <a:t>riesgo</a:t>
            </a:r>
            <a:r>
              <a:rPr lang="en-US" dirty="0" smtClean="0"/>
              <a:t> de </a:t>
            </a:r>
            <a:r>
              <a:rPr lang="en-US" dirty="0" err="1" smtClean="0"/>
              <a:t>cartera</a:t>
            </a:r>
            <a:r>
              <a:rPr lang="en-US" dirty="0" smtClean="0"/>
              <a:t>? </a:t>
            </a:r>
          </a:p>
          <a:p>
            <a:endParaRPr lang="en-US" dirty="0"/>
          </a:p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se </a:t>
            </a:r>
            <a:r>
              <a:rPr lang="en-US" dirty="0" err="1" smtClean="0"/>
              <a:t>quiebran</a:t>
            </a:r>
            <a:r>
              <a:rPr lang="en-US" dirty="0" smtClean="0"/>
              <a:t>?</a:t>
            </a:r>
          </a:p>
          <a:p>
            <a:r>
              <a:rPr lang="en-US" dirty="0" smtClean="0"/>
              <a:t>Capital </a:t>
            </a:r>
            <a:r>
              <a:rPr lang="en-US" dirty="0" err="1" smtClean="0"/>
              <a:t>adecuado</a:t>
            </a:r>
            <a:r>
              <a:rPr lang="en-US" dirty="0" smtClean="0"/>
              <a:t>, </a:t>
            </a:r>
            <a:r>
              <a:rPr lang="en-US" dirty="0" err="1" smtClean="0"/>
              <a:t>riesgos</a:t>
            </a:r>
            <a:r>
              <a:rPr lang="en-US" dirty="0" smtClean="0"/>
              <a:t> de </a:t>
            </a:r>
            <a:r>
              <a:rPr lang="en-US" dirty="0" err="1" smtClean="0"/>
              <a:t>liquidez</a:t>
            </a:r>
            <a:r>
              <a:rPr lang="en-US" dirty="0" smtClean="0"/>
              <a:t>, </a:t>
            </a:r>
            <a:r>
              <a:rPr lang="en-US" dirty="0" err="1" smtClean="0"/>
              <a:t>tasas</a:t>
            </a:r>
            <a:r>
              <a:rPr lang="en-US" dirty="0" smtClean="0"/>
              <a:t> de </a:t>
            </a:r>
            <a:r>
              <a:rPr lang="en-US" dirty="0" err="1" smtClean="0"/>
              <a:t>interés</a:t>
            </a:r>
            <a:r>
              <a:rPr lang="en-US" dirty="0" smtClean="0"/>
              <a:t>, </a:t>
            </a:r>
            <a:r>
              <a:rPr lang="en-US" dirty="0" err="1" smtClean="0"/>
              <a:t>mercado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Cómo</a:t>
            </a:r>
            <a:r>
              <a:rPr lang="en-US" dirty="0" smtClean="0"/>
              <a:t> se </a:t>
            </a:r>
            <a:r>
              <a:rPr lang="en-US" dirty="0" err="1" smtClean="0"/>
              <a:t>ven</a:t>
            </a:r>
            <a:r>
              <a:rPr lang="en-US" dirty="0" smtClean="0"/>
              <a:t> las crisis </a:t>
            </a:r>
          </a:p>
        </p:txBody>
      </p:sp>
    </p:spTree>
    <p:extLst>
      <p:ext uri="{BB962C8B-B14F-4D97-AF65-F5344CB8AC3E}">
        <p14:creationId xmlns:p14="http://schemas.microsoft.com/office/powerpoint/2010/main" val="923319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1" y="2167467"/>
            <a:ext cx="2607733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Innovación</a:t>
            </a:r>
            <a:r>
              <a:rPr lang="en-US" dirty="0" smtClean="0"/>
              <a:t> </a:t>
            </a:r>
            <a:r>
              <a:rPr lang="en-US" dirty="0" err="1" smtClean="0"/>
              <a:t>financiera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61199" y="2167467"/>
            <a:ext cx="2827867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Innovación</a:t>
            </a:r>
            <a:r>
              <a:rPr lang="en-US" dirty="0" smtClean="0"/>
              <a:t> </a:t>
            </a:r>
            <a:r>
              <a:rPr lang="en-US" dirty="0" err="1" smtClean="0"/>
              <a:t>tencnológica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01066" y="3505200"/>
            <a:ext cx="448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Posiblidades</a:t>
            </a:r>
            <a:r>
              <a:rPr lang="en-US" dirty="0" smtClean="0"/>
              <a:t>, </a:t>
            </a:r>
            <a:r>
              <a:rPr lang="en-US" dirty="0" err="1" smtClean="0"/>
              <a:t>retorno</a:t>
            </a:r>
            <a:r>
              <a:rPr lang="en-US" dirty="0" smtClean="0"/>
              <a:t>, </a:t>
            </a:r>
            <a:r>
              <a:rPr lang="en-US" dirty="0" err="1" smtClean="0"/>
              <a:t>riesgos</a:t>
            </a:r>
            <a:r>
              <a:rPr lang="en-US" dirty="0" smtClean="0"/>
              <a:t>, </a:t>
            </a:r>
            <a:r>
              <a:rPr lang="en-US" dirty="0" err="1" smtClean="0"/>
              <a:t>datos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8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Regulación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de </a:t>
            </a:r>
            <a:r>
              <a:rPr lang="en-US" dirty="0" err="1" smtClean="0"/>
              <a:t>malo</a:t>
            </a:r>
            <a:r>
              <a:rPr lang="en-US" dirty="0" smtClean="0"/>
              <a:t> un </a:t>
            </a:r>
            <a:r>
              <a:rPr lang="en-US" dirty="0" err="1" smtClean="0"/>
              <a:t>tendero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err="1" smtClean="0"/>
              <a:t>Rappipay</a:t>
            </a:r>
            <a:r>
              <a:rPr lang="en-US" dirty="0" smtClean="0"/>
              <a:t> con </a:t>
            </a:r>
            <a:r>
              <a:rPr lang="en-US" dirty="0" err="1" smtClean="0"/>
              <a:t>Davivienda</a:t>
            </a:r>
            <a:endParaRPr lang="en-US" dirty="0"/>
          </a:p>
          <a:p>
            <a:r>
              <a:rPr lang="en-US" dirty="0" err="1" smtClean="0"/>
              <a:t>Planear</a:t>
            </a:r>
            <a:r>
              <a:rPr lang="en-US" dirty="0" smtClean="0"/>
              <a:t> lo </a:t>
            </a:r>
            <a:r>
              <a:rPr lang="en-US" dirty="0" err="1" smtClean="0"/>
              <a:t>desconocido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Sandboxes </a:t>
            </a:r>
            <a:r>
              <a:rPr lang="mr-IN" dirty="0" smtClean="0"/>
              <a:t>–</a:t>
            </a:r>
            <a:r>
              <a:rPr lang="en-US" dirty="0" smtClean="0"/>
              <a:t> sin </a:t>
            </a:r>
            <a:r>
              <a:rPr lang="en-US" dirty="0" err="1" smtClean="0"/>
              <a:t>prejuicios</a:t>
            </a:r>
            <a:r>
              <a:rPr lang="en-US" dirty="0" smtClean="0"/>
              <a:t> </a:t>
            </a:r>
            <a:r>
              <a:rPr lang="en-US" dirty="0" err="1" smtClean="0"/>
              <a:t>iniciales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fuertes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Blockchain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3200" y="2827867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 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4189" y="4029669"/>
            <a:ext cx="110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Persona 3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189" y="5046805"/>
            <a:ext cx="10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Persona 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03866" y="3453936"/>
            <a:ext cx="110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Persona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2340410" y="2490293"/>
            <a:ext cx="609600" cy="4402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2340410" y="3288805"/>
            <a:ext cx="677333" cy="2884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408143" y="3705631"/>
            <a:ext cx="609600" cy="37378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Callout 9"/>
          <p:cNvSpPr/>
          <p:nvPr/>
        </p:nvSpPr>
        <p:spPr>
          <a:xfrm>
            <a:off x="2523921" y="4816218"/>
            <a:ext cx="677333" cy="2884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96267" y="3638602"/>
            <a:ext cx="16594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0" y="3433034"/>
            <a:ext cx="362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Actúan</a:t>
            </a:r>
            <a:r>
              <a:rPr lang="en-US" dirty="0" smtClean="0"/>
              <a:t>  </a:t>
            </a:r>
            <a:r>
              <a:rPr lang="en-US" dirty="0"/>
              <a:t>(</a:t>
            </a:r>
            <a:r>
              <a:rPr lang="en-US" dirty="0" err="1"/>
              <a:t>equilibrio</a:t>
            </a:r>
            <a:r>
              <a:rPr lang="en-US" dirty="0"/>
              <a:t>)</a:t>
            </a:r>
          </a:p>
          <a:p>
            <a:r>
              <a:rPr lang="en-US" dirty="0" err="1" smtClean="0"/>
              <a:t>Consumen</a:t>
            </a:r>
            <a:r>
              <a:rPr lang="en-US" dirty="0" smtClean="0"/>
              <a:t>, </a:t>
            </a:r>
            <a:r>
              <a:rPr lang="en-US" dirty="0" err="1" smtClean="0"/>
              <a:t>producen</a:t>
            </a:r>
            <a:r>
              <a:rPr lang="en-US" dirty="0" smtClean="0"/>
              <a:t>, </a:t>
            </a:r>
            <a:r>
              <a:rPr lang="en-US" dirty="0" err="1" smtClean="0"/>
              <a:t>intercambian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5231471"/>
            <a:ext cx="44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Rastro</a:t>
            </a:r>
            <a:endParaRPr lang="en-US" dirty="0" smtClean="0"/>
          </a:p>
          <a:p>
            <a:r>
              <a:rPr lang="en-US" dirty="0" smtClean="0"/>
              <a:t>PIB, </a:t>
            </a:r>
            <a:r>
              <a:rPr lang="en-US" dirty="0" err="1" smtClean="0"/>
              <a:t>inflación</a:t>
            </a:r>
            <a:r>
              <a:rPr lang="en-US" dirty="0" smtClean="0"/>
              <a:t>, </a:t>
            </a:r>
            <a:r>
              <a:rPr lang="en-US" dirty="0" err="1" smtClean="0"/>
              <a:t>empleo</a:t>
            </a:r>
            <a:r>
              <a:rPr lang="en-US" dirty="0" smtClean="0"/>
              <a:t>, </a:t>
            </a:r>
            <a:r>
              <a:rPr lang="en-US" dirty="0" err="1" smtClean="0"/>
              <a:t>balanza</a:t>
            </a:r>
            <a:r>
              <a:rPr lang="en-US" dirty="0" smtClean="0"/>
              <a:t> </a:t>
            </a:r>
            <a:r>
              <a:rPr lang="en-US" dirty="0" err="1" smtClean="0"/>
              <a:t>comercial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99867" y="4214335"/>
            <a:ext cx="16933" cy="890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26000" y="2007863"/>
            <a:ext cx="2235997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none">
            <a:spAutoFit/>
          </a:bodyPr>
          <a:lstStyle/>
          <a:p>
            <a:r>
              <a:rPr lang="en-US" b="1" dirty="0" err="1"/>
              <a:t>Innovación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7416800" y="2021331"/>
            <a:ext cx="2499852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none">
            <a:spAutoFit/>
          </a:bodyPr>
          <a:lstStyle/>
          <a:p>
            <a:r>
              <a:rPr lang="en-US" b="1" dirty="0" err="1"/>
              <a:t>Innovación</a:t>
            </a:r>
            <a:r>
              <a:rPr lang="en-US" b="1" dirty="0"/>
              <a:t> </a:t>
            </a:r>
            <a:r>
              <a:rPr lang="en-US" b="1" dirty="0" err="1"/>
              <a:t>tencnológica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719733" y="4214335"/>
            <a:ext cx="846667" cy="408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447867" y="4816218"/>
            <a:ext cx="84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Bancos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0278533" y="5416137"/>
            <a:ext cx="626534" cy="23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623733" y="2490293"/>
            <a:ext cx="1574800" cy="33757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817220" y="2574274"/>
            <a:ext cx="4090646" cy="51039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1374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Mensaje</a:t>
            </a:r>
            <a:r>
              <a:rPr lang="en-US" dirty="0" smtClean="0"/>
              <a:t> final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1067" y="2184400"/>
            <a:ext cx="80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Invitación</a:t>
            </a:r>
            <a:r>
              <a:rPr lang="en-US" dirty="0" smtClean="0"/>
              <a:t> a </a:t>
            </a:r>
            <a:r>
              <a:rPr lang="en-US" dirty="0" err="1" smtClean="0"/>
              <a:t>empezar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la </a:t>
            </a:r>
            <a:r>
              <a:rPr lang="en-US" dirty="0" err="1" smtClean="0"/>
              <a:t>gente</a:t>
            </a:r>
            <a:r>
              <a:rPr lang="en-US" dirty="0" smtClean="0"/>
              <a:t> </a:t>
            </a:r>
            <a:r>
              <a:rPr lang="en-US" dirty="0" err="1" smtClean="0"/>
              <a:t>funciona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lo </a:t>
            </a:r>
            <a:r>
              <a:rPr lang="en-US" dirty="0" err="1" smtClean="0"/>
              <a:t>hace</a:t>
            </a:r>
            <a:endParaRPr lang="en-US" dirty="0" smtClean="0"/>
          </a:p>
          <a:p>
            <a:r>
              <a:rPr lang="en-US" dirty="0" err="1" smtClean="0"/>
              <a:t>Entender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incentivos</a:t>
            </a:r>
            <a:r>
              <a:rPr lang="en-US" dirty="0" smtClean="0"/>
              <a:t> y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pasa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se </a:t>
            </a:r>
            <a:r>
              <a:rPr lang="en-US" dirty="0" err="1" smtClean="0"/>
              <a:t>cambian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el </a:t>
            </a:r>
            <a:r>
              <a:rPr lang="en-US" dirty="0" err="1" smtClean="0"/>
              <a:t>equilibrio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1067" y="3878441"/>
            <a:ext cx="709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Apasionante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de </a:t>
            </a:r>
            <a:r>
              <a:rPr lang="en-US" dirty="0" err="1" smtClean="0"/>
              <a:t>incentivos</a:t>
            </a:r>
            <a:r>
              <a:rPr lang="en-US" dirty="0" smtClean="0"/>
              <a:t> </a:t>
            </a:r>
            <a:r>
              <a:rPr lang="en-US" dirty="0" err="1" smtClean="0"/>
              <a:t>nuevos</a:t>
            </a:r>
            <a:r>
              <a:rPr lang="en-US" dirty="0" smtClean="0"/>
              <a:t> . </a:t>
            </a:r>
            <a:r>
              <a:rPr lang="en-US" dirty="0" err="1" smtClean="0"/>
              <a:t>Ruido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nueces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761067" y="4741485"/>
            <a:ext cx="411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Viejo y el Mar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CO" altLang="es-CO"/>
              <a:t>El modelo óptimo</a:t>
            </a:r>
            <a:endParaRPr lang="es-ES" altLang="es-CO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CO" altLang="es-CO"/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2133600" y="54102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altLang="es-CO"/>
              <a:t>Cuándo</a:t>
            </a:r>
            <a:endParaRPr lang="es-ES" altLang="es-CO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209800" y="3733800"/>
            <a:ext cx="3429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2209800" y="3657600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3622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25146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6670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8194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9718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3124200" y="3657600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32766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34290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35814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37338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3886200" y="3657600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40386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41910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43434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44958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4648200" y="3657600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48006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49530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>
            <a:off x="51054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52578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54102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>
            <a:off x="5562600" y="3657600"/>
            <a:ext cx="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1981200" y="4038601"/>
            <a:ext cx="43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1000" b="1"/>
              <a:t>1840</a:t>
            </a:r>
            <a:endParaRPr lang="es-ES" altLang="es-CO" sz="1000" b="1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2895600" y="4038601"/>
            <a:ext cx="43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1000" b="1"/>
              <a:t>1900</a:t>
            </a:r>
            <a:endParaRPr lang="es-ES" altLang="es-CO" sz="1000" b="1"/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auto">
          <a:xfrm>
            <a:off x="3657600" y="4038601"/>
            <a:ext cx="43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1000" b="1"/>
              <a:t>1950</a:t>
            </a:r>
            <a:endParaRPr lang="es-ES" altLang="es-CO" sz="1000" b="1"/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4419600" y="4038601"/>
            <a:ext cx="43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1000" b="1"/>
              <a:t>2000</a:t>
            </a:r>
            <a:endParaRPr lang="es-ES" altLang="es-CO" sz="1000" b="1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>
            <a:off x="4495800" y="35052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>
            <a:off x="2133600" y="1752600"/>
            <a:ext cx="792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2122</Words>
  <Application>Microsoft Macintosh PowerPoint</Application>
  <PresentationFormat>Widescreen</PresentationFormat>
  <Paragraphs>381</Paragraphs>
  <Slides>71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Calibri</vt:lpstr>
      <vt:lpstr>Calibri Light</vt:lpstr>
      <vt:lpstr>Mangal</vt:lpstr>
      <vt:lpstr>Times</vt:lpstr>
      <vt:lpstr>Times New Roman</vt:lpstr>
      <vt:lpstr>Arial</vt:lpstr>
      <vt:lpstr>Office Theme</vt:lpstr>
      <vt:lpstr>EL FUTURO DEL SECTOR FINANCIERO</vt:lpstr>
      <vt:lpstr>Elementos</vt:lpstr>
      <vt:lpstr>PowerPoint Presentation</vt:lpstr>
      <vt:lpstr>PowerPoint Presentation</vt:lpstr>
      <vt:lpstr>Quiénes quedan</vt:lpstr>
      <vt:lpstr>La siguiente movida</vt:lpstr>
      <vt:lpstr>Regulación</vt:lpstr>
      <vt:lpstr>El modelo óptimo</vt:lpstr>
      <vt:lpstr>Cuándo</vt:lpstr>
      <vt:lpstr>Cambio de modelo</vt:lpstr>
      <vt:lpstr>Pros y contras</vt:lpstr>
      <vt:lpstr>Supervisión</vt:lpstr>
      <vt:lpstr>PowerPoint Presentation</vt:lpstr>
      <vt:lpstr>Nuevo signo de los tiempos</vt:lpstr>
      <vt:lpstr> La crisis del 97</vt:lpstr>
      <vt:lpstr>La crisis del 97</vt:lpstr>
      <vt:lpstr>La recuperación</vt:lpstr>
      <vt:lpstr>Minicrisis de TES</vt:lpstr>
      <vt:lpstr>PowerPoint Presentation</vt:lpstr>
      <vt:lpstr>Precedidio de crecimiento cartera y precios de activos, sip</vt:lpstr>
      <vt:lpstr>Seguido de déficit fiscal GNC, sip</vt:lpstr>
      <vt:lpstr>Economía política de las crisis</vt:lpstr>
      <vt:lpstr>Un ejemplo de “movilidad empresarial” </vt:lpstr>
      <vt:lpstr>El futuro era así</vt:lpstr>
      <vt:lpstr>Innovación </vt:lpstr>
      <vt:lpstr>Futuros</vt:lpstr>
      <vt:lpstr>PowerPoint Presentation</vt:lpstr>
      <vt:lpstr>Innovación financiera</vt:lpstr>
      <vt:lpstr>Titularización</vt:lpstr>
      <vt:lpstr>Titularización</vt:lpstr>
      <vt:lpstr>Titularización</vt:lpstr>
      <vt:lpstr>Innovación financiera</vt:lpstr>
      <vt:lpstr>Project finance</vt:lpstr>
      <vt:lpstr>Project finance</vt:lpstr>
      <vt:lpstr>Trading cuantitativo</vt:lpstr>
      <vt:lpstr>Una nota sobre operaciones en corto</vt:lpstr>
      <vt:lpstr>El límite… ???</vt:lpstr>
      <vt:lpstr>La nueva frontera</vt:lpstr>
      <vt:lpstr>PowerPoint Presentation</vt:lpstr>
      <vt:lpstr>PowerPoint Presentation</vt:lpstr>
      <vt:lpstr>PowerPoint Presentation</vt:lpstr>
      <vt:lpstr>PowerPoint Presentation</vt:lpstr>
      <vt:lpstr>Préstamos y depósitos</vt:lpstr>
      <vt:lpstr>PowerPoint Presentation</vt:lpstr>
      <vt:lpstr>PowerPoint Presentation</vt:lpstr>
      <vt:lpstr>Admnistración de inversiones</vt:lpstr>
      <vt:lpstr>Inversión de impacto verificable</vt:lpstr>
      <vt:lpstr>Pagos</vt:lpstr>
      <vt:lpstr>Pagos M2M (Machine to Machine) </vt:lpstr>
      <vt:lpstr>Contratos de IA</vt:lpstr>
      <vt:lpstr>PowerPoint Presentation</vt:lpstr>
      <vt:lpstr>Atado con la vida</vt:lpstr>
      <vt:lpstr>PowerPoint Presentation</vt:lpstr>
      <vt:lpstr>PowerPoint Presentation</vt:lpstr>
      <vt:lpstr>Una última aplicación</vt:lpstr>
      <vt:lpstr>Blockchain en la banca central</vt:lpstr>
      <vt:lpstr>De nuevo, más allá de los memes</vt:lpstr>
      <vt:lpstr>En qué quedamos</vt:lpstr>
      <vt:lpstr>PowerPoint Presentation</vt:lpstr>
      <vt:lpstr>El iPhone más caro del mundo</vt:lpstr>
      <vt:lpstr>Deuda</vt:lpstr>
      <vt:lpstr>PowerPoint Presentation</vt:lpstr>
      <vt:lpstr>Resumen 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Mensaje final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 Gutierrez</dc:creator>
  <cp:lastModifiedBy>Santiago Gutierrez</cp:lastModifiedBy>
  <cp:revision>68</cp:revision>
  <dcterms:created xsi:type="dcterms:W3CDTF">2020-09-14T01:20:13Z</dcterms:created>
  <dcterms:modified xsi:type="dcterms:W3CDTF">2020-09-25T14:46:54Z</dcterms:modified>
</cp:coreProperties>
</file>