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sldIdLst>
    <p:sldId id="256" r:id="rId2"/>
    <p:sldId id="257" r:id="rId3"/>
    <p:sldId id="342" r:id="rId4"/>
    <p:sldId id="258" r:id="rId5"/>
    <p:sldId id="259" r:id="rId6"/>
    <p:sldId id="260" r:id="rId7"/>
    <p:sldId id="273" r:id="rId8"/>
    <p:sldId id="332" r:id="rId9"/>
    <p:sldId id="333" r:id="rId10"/>
    <p:sldId id="261" r:id="rId11"/>
    <p:sldId id="265" r:id="rId12"/>
    <p:sldId id="334" r:id="rId13"/>
    <p:sldId id="335" r:id="rId14"/>
    <p:sldId id="336" r:id="rId15"/>
    <p:sldId id="281" r:id="rId16"/>
    <p:sldId id="282" r:id="rId17"/>
    <p:sldId id="286" r:id="rId18"/>
    <p:sldId id="287" r:id="rId19"/>
    <p:sldId id="337" r:id="rId20"/>
    <p:sldId id="363" r:id="rId21"/>
    <p:sldId id="364" r:id="rId22"/>
    <p:sldId id="283" r:id="rId23"/>
    <p:sldId id="288" r:id="rId24"/>
    <p:sldId id="284" r:id="rId25"/>
    <p:sldId id="338" r:id="rId26"/>
    <p:sldId id="274" r:id="rId27"/>
    <p:sldId id="275" r:id="rId28"/>
    <p:sldId id="276" r:id="rId29"/>
    <p:sldId id="278" r:id="rId30"/>
    <p:sldId id="277" r:id="rId31"/>
    <p:sldId id="280" r:id="rId32"/>
    <p:sldId id="279" r:id="rId33"/>
    <p:sldId id="285" r:id="rId34"/>
    <p:sldId id="290" r:id="rId35"/>
    <p:sldId id="365" r:id="rId36"/>
    <p:sldId id="291" r:id="rId37"/>
    <p:sldId id="339" r:id="rId38"/>
    <p:sldId id="366" r:id="rId39"/>
    <p:sldId id="362" r:id="rId40"/>
    <p:sldId id="296" r:id="rId41"/>
    <p:sldId id="340" r:id="rId42"/>
    <p:sldId id="295" r:id="rId43"/>
    <p:sldId id="293" r:id="rId44"/>
    <p:sldId id="292" r:id="rId45"/>
    <p:sldId id="343" r:id="rId46"/>
    <p:sldId id="344" r:id="rId47"/>
    <p:sldId id="345" r:id="rId48"/>
    <p:sldId id="346" r:id="rId49"/>
    <p:sldId id="347" r:id="rId50"/>
    <p:sldId id="348" r:id="rId51"/>
    <p:sldId id="349" r:id="rId52"/>
    <p:sldId id="367" r:id="rId53"/>
    <p:sldId id="350" r:id="rId54"/>
    <p:sldId id="351" r:id="rId55"/>
    <p:sldId id="352" r:id="rId56"/>
    <p:sldId id="353" r:id="rId57"/>
    <p:sldId id="354" r:id="rId58"/>
    <p:sldId id="355" r:id="rId59"/>
    <p:sldId id="356" r:id="rId60"/>
    <p:sldId id="357" r:id="rId61"/>
    <p:sldId id="358" r:id="rId62"/>
    <p:sldId id="359" r:id="rId63"/>
    <p:sldId id="360" r:id="rId64"/>
    <p:sldId id="299" r:id="rId65"/>
    <p:sldId id="300" r:id="rId66"/>
    <p:sldId id="341" r:id="rId67"/>
    <p:sldId id="303" r:id="rId68"/>
    <p:sldId id="305" r:id="rId69"/>
    <p:sldId id="306" r:id="rId70"/>
    <p:sldId id="368" r:id="rId71"/>
    <p:sldId id="307" r:id="rId72"/>
    <p:sldId id="369" r:id="rId73"/>
    <p:sldId id="370" r:id="rId74"/>
    <p:sldId id="372" r:id="rId75"/>
    <p:sldId id="373" r:id="rId76"/>
    <p:sldId id="371" r:id="rId77"/>
    <p:sldId id="312" r:id="rId78"/>
    <p:sldId id="308" r:id="rId79"/>
    <p:sldId id="311" r:id="rId80"/>
    <p:sldId id="310" r:id="rId81"/>
    <p:sldId id="377" r:id="rId82"/>
    <p:sldId id="313" r:id="rId83"/>
    <p:sldId id="319" r:id="rId84"/>
    <p:sldId id="361" r:id="rId85"/>
    <p:sldId id="309" r:id="rId86"/>
    <p:sldId id="314" r:id="rId87"/>
    <p:sldId id="322" r:id="rId88"/>
    <p:sldId id="330" r:id="rId89"/>
    <p:sldId id="375" r:id="rId90"/>
    <p:sldId id="324" r:id="rId91"/>
    <p:sldId id="323" r:id="rId92"/>
    <p:sldId id="379" r:id="rId93"/>
    <p:sldId id="325" r:id="rId94"/>
    <p:sldId id="378" r:id="rId95"/>
    <p:sldId id="376" r:id="rId96"/>
    <p:sldId id="331"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25"/>
    <p:restoredTop sz="94629"/>
  </p:normalViewPr>
  <p:slideViewPr>
    <p:cSldViewPr snapToGrid="0" snapToObjects="1">
      <p:cViewPr>
        <p:scale>
          <a:sx n="121" d="100"/>
          <a:sy n="121" d="100"/>
        </p:scale>
        <p:origin x="200" y="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585D0-3DEB-4A4C-999D-51FED5B7D304}" type="datetimeFigureOut">
              <a:rPr lang="en-US" smtClean="0"/>
              <a:t>9/15/20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CCEA7-4E14-B54F-A6D7-04F310C5F154}" type="slidenum">
              <a:rPr lang="en-US" smtClean="0"/>
              <a:t>‹#›</a:t>
            </a:fld>
            <a:endParaRPr lang="en-US"/>
          </a:p>
        </p:txBody>
      </p:sp>
    </p:spTree>
    <p:extLst>
      <p:ext uri="{BB962C8B-B14F-4D97-AF65-F5344CB8AC3E}">
        <p14:creationId xmlns:p14="http://schemas.microsoft.com/office/powerpoint/2010/main" val="2005220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BD1D31-8D86-F042-B587-8E997799D5CC}" type="datetimeFigureOut">
              <a:rPr lang="en-US" smtClean="0"/>
              <a:t>9/15/20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9D25E-84D5-2D4F-822C-4A5665D26EB8}" type="slidenum">
              <a:rPr lang="en-US" smtClean="0"/>
              <a:t>‹#›</a:t>
            </a:fld>
            <a:endParaRPr lang="en-US"/>
          </a:p>
        </p:txBody>
      </p:sp>
    </p:spTree>
    <p:extLst>
      <p:ext uri="{BB962C8B-B14F-4D97-AF65-F5344CB8AC3E}">
        <p14:creationId xmlns:p14="http://schemas.microsoft.com/office/powerpoint/2010/main" val="446142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D1D31-8D86-F042-B587-8E997799D5CC}" type="datetimeFigureOut">
              <a:rPr lang="en-US" smtClean="0"/>
              <a:t>9/15/20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9D25E-84D5-2D4F-822C-4A5665D26EB8}" type="slidenum">
              <a:rPr lang="en-US" smtClean="0"/>
              <a:t>‹#›</a:t>
            </a:fld>
            <a:endParaRPr lang="en-US"/>
          </a:p>
        </p:txBody>
      </p:sp>
    </p:spTree>
    <p:extLst>
      <p:ext uri="{BB962C8B-B14F-4D97-AF65-F5344CB8AC3E}">
        <p14:creationId xmlns:p14="http://schemas.microsoft.com/office/powerpoint/2010/main" val="135285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D1D31-8D86-F042-B587-8E997799D5CC}" type="datetimeFigureOut">
              <a:rPr lang="en-US" smtClean="0"/>
              <a:t>9/15/20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9D25E-84D5-2D4F-822C-4A5665D26EB8}" type="slidenum">
              <a:rPr lang="en-US" smtClean="0"/>
              <a:t>‹#›</a:t>
            </a:fld>
            <a:endParaRPr lang="en-US"/>
          </a:p>
        </p:txBody>
      </p:sp>
    </p:spTree>
    <p:extLst>
      <p:ext uri="{BB962C8B-B14F-4D97-AF65-F5344CB8AC3E}">
        <p14:creationId xmlns:p14="http://schemas.microsoft.com/office/powerpoint/2010/main" val="1702792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D1D31-8D86-F042-B587-8E997799D5CC}" type="datetimeFigureOut">
              <a:rPr lang="en-US" smtClean="0"/>
              <a:t>9/15/20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9D25E-84D5-2D4F-822C-4A5665D26EB8}" type="slidenum">
              <a:rPr lang="en-US" smtClean="0"/>
              <a:t>‹#›</a:t>
            </a:fld>
            <a:endParaRPr lang="en-US"/>
          </a:p>
        </p:txBody>
      </p:sp>
    </p:spTree>
    <p:extLst>
      <p:ext uri="{BB962C8B-B14F-4D97-AF65-F5344CB8AC3E}">
        <p14:creationId xmlns:p14="http://schemas.microsoft.com/office/powerpoint/2010/main" val="1445804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BD1D31-8D86-F042-B587-8E997799D5CC}" type="datetimeFigureOut">
              <a:rPr lang="en-US" smtClean="0"/>
              <a:t>9/15/20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9D25E-84D5-2D4F-822C-4A5665D26EB8}" type="slidenum">
              <a:rPr lang="en-US" smtClean="0"/>
              <a:t>‹#›</a:t>
            </a:fld>
            <a:endParaRPr lang="en-US"/>
          </a:p>
        </p:txBody>
      </p:sp>
    </p:spTree>
    <p:extLst>
      <p:ext uri="{BB962C8B-B14F-4D97-AF65-F5344CB8AC3E}">
        <p14:creationId xmlns:p14="http://schemas.microsoft.com/office/powerpoint/2010/main" val="85397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BD1D31-8D86-F042-B587-8E997799D5CC}" type="datetimeFigureOut">
              <a:rPr lang="en-US" smtClean="0"/>
              <a:t>9/15/20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9D25E-84D5-2D4F-822C-4A5665D26EB8}" type="slidenum">
              <a:rPr lang="en-US" smtClean="0"/>
              <a:t>‹#›</a:t>
            </a:fld>
            <a:endParaRPr lang="en-US"/>
          </a:p>
        </p:txBody>
      </p:sp>
    </p:spTree>
    <p:extLst>
      <p:ext uri="{BB962C8B-B14F-4D97-AF65-F5344CB8AC3E}">
        <p14:creationId xmlns:p14="http://schemas.microsoft.com/office/powerpoint/2010/main" val="1136376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BD1D31-8D86-F042-B587-8E997799D5CC}" type="datetimeFigureOut">
              <a:rPr lang="en-US" smtClean="0"/>
              <a:t>9/15/20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09D25E-84D5-2D4F-822C-4A5665D26EB8}" type="slidenum">
              <a:rPr lang="en-US" smtClean="0"/>
              <a:t>‹#›</a:t>
            </a:fld>
            <a:endParaRPr lang="en-US"/>
          </a:p>
        </p:txBody>
      </p:sp>
    </p:spTree>
    <p:extLst>
      <p:ext uri="{BB962C8B-B14F-4D97-AF65-F5344CB8AC3E}">
        <p14:creationId xmlns:p14="http://schemas.microsoft.com/office/powerpoint/2010/main" val="151614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BD1D31-8D86-F042-B587-8E997799D5CC}" type="datetimeFigureOut">
              <a:rPr lang="en-US" smtClean="0"/>
              <a:t>9/15/20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09D25E-84D5-2D4F-822C-4A5665D26EB8}" type="slidenum">
              <a:rPr lang="en-US" smtClean="0"/>
              <a:t>‹#›</a:t>
            </a:fld>
            <a:endParaRPr lang="en-US"/>
          </a:p>
        </p:txBody>
      </p:sp>
    </p:spTree>
    <p:extLst>
      <p:ext uri="{BB962C8B-B14F-4D97-AF65-F5344CB8AC3E}">
        <p14:creationId xmlns:p14="http://schemas.microsoft.com/office/powerpoint/2010/main" val="2029863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D1D31-8D86-F042-B587-8E997799D5CC}" type="datetimeFigureOut">
              <a:rPr lang="en-US" smtClean="0"/>
              <a:t>9/15/20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09D25E-84D5-2D4F-822C-4A5665D26EB8}" type="slidenum">
              <a:rPr lang="en-US" smtClean="0"/>
              <a:t>‹#›</a:t>
            </a:fld>
            <a:endParaRPr lang="en-US"/>
          </a:p>
        </p:txBody>
      </p:sp>
    </p:spTree>
    <p:extLst>
      <p:ext uri="{BB962C8B-B14F-4D97-AF65-F5344CB8AC3E}">
        <p14:creationId xmlns:p14="http://schemas.microsoft.com/office/powerpoint/2010/main" val="99733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BD1D31-8D86-F042-B587-8E997799D5CC}" type="datetimeFigureOut">
              <a:rPr lang="en-US" smtClean="0"/>
              <a:t>9/15/20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9D25E-84D5-2D4F-822C-4A5665D26EB8}" type="slidenum">
              <a:rPr lang="en-US" smtClean="0"/>
              <a:t>‹#›</a:t>
            </a:fld>
            <a:endParaRPr lang="en-US"/>
          </a:p>
        </p:txBody>
      </p:sp>
    </p:spTree>
    <p:extLst>
      <p:ext uri="{BB962C8B-B14F-4D97-AF65-F5344CB8AC3E}">
        <p14:creationId xmlns:p14="http://schemas.microsoft.com/office/powerpoint/2010/main" val="108689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BD1D31-8D86-F042-B587-8E997799D5CC}" type="datetimeFigureOut">
              <a:rPr lang="en-US" smtClean="0"/>
              <a:t>9/15/20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9D25E-84D5-2D4F-822C-4A5665D26EB8}" type="slidenum">
              <a:rPr lang="en-US" smtClean="0"/>
              <a:t>‹#›</a:t>
            </a:fld>
            <a:endParaRPr lang="en-US"/>
          </a:p>
        </p:txBody>
      </p:sp>
    </p:spTree>
    <p:extLst>
      <p:ext uri="{BB962C8B-B14F-4D97-AF65-F5344CB8AC3E}">
        <p14:creationId xmlns:p14="http://schemas.microsoft.com/office/powerpoint/2010/main" val="8932702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D1D31-8D86-F042-B587-8E997799D5CC}" type="datetimeFigureOut">
              <a:rPr lang="en-US" smtClean="0"/>
              <a:t>9/15/20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9D25E-84D5-2D4F-822C-4A5665D26EB8}" type="slidenum">
              <a:rPr lang="en-US" smtClean="0"/>
              <a:t>‹#›</a:t>
            </a:fld>
            <a:endParaRPr lang="en-US"/>
          </a:p>
        </p:txBody>
      </p:sp>
    </p:spTree>
    <p:extLst>
      <p:ext uri="{BB962C8B-B14F-4D97-AF65-F5344CB8AC3E}">
        <p14:creationId xmlns:p14="http://schemas.microsoft.com/office/powerpoint/2010/main" val="1129030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hyperlink" Target="NULL" TargetMode="External"/><Relationship Id="rId1" Type="http://schemas.openxmlformats.org/officeDocument/2006/relationships/slideLayout" Target="../slideLayouts/slideLayout6.xml"/><Relationship Id="rId2" Type="http://schemas.openxmlformats.org/officeDocument/2006/relationships/image" Target="../media/image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pearsoned.ca/highered/divisions/text/mishkin_2/data/appendices/22_ch22_mishkin_append1.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tiff"/><Relationship Id="rId3" Type="http://schemas.openxmlformats.org/officeDocument/2006/relationships/image" Target="../media/image22.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tiff"/><Relationship Id="rId3" Type="http://schemas.openxmlformats.org/officeDocument/2006/relationships/image" Target="../media/image24.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tiff"/><Relationship Id="rId3" Type="http://schemas.openxmlformats.org/officeDocument/2006/relationships/image" Target="../media/image23.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ENCAJE.xlsx"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tiff"/><Relationship Id="rId3" Type="http://schemas.openxmlformats.org/officeDocument/2006/relationships/image" Target="../media/image24.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tif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tif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TEORÍA Y POLÍTICA MONETARIA</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64165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Agregados</a:t>
            </a:r>
            <a:r>
              <a:rPr lang="en-US" dirty="0" smtClean="0"/>
              <a:t> </a:t>
            </a:r>
            <a:r>
              <a:rPr lang="en-US" dirty="0" err="1" smtClean="0"/>
              <a:t>monetarios</a:t>
            </a:r>
            <a:endParaRPr lang="en-US" dirty="0"/>
          </a:p>
        </p:txBody>
      </p:sp>
      <p:sp>
        <p:nvSpPr>
          <p:cNvPr id="3" name="TextBox 2"/>
          <p:cNvSpPr txBox="1"/>
          <p:nvPr/>
        </p:nvSpPr>
        <p:spPr>
          <a:xfrm>
            <a:off x="3385381" y="2148520"/>
            <a:ext cx="6368090" cy="3108543"/>
          </a:xfrm>
          <a:prstGeom prst="rect">
            <a:avLst/>
          </a:prstGeom>
          <a:noFill/>
        </p:spPr>
        <p:txBody>
          <a:bodyPr wrap="none" rtlCol="0">
            <a:spAutoFit/>
          </a:bodyPr>
          <a:lstStyle/>
          <a:p>
            <a:pPr>
              <a:defRPr/>
            </a:pPr>
            <a:r>
              <a:rPr lang="es-ES" altLang="es-CO" sz="2800" dirty="0" smtClean="0"/>
              <a:t>M1 </a:t>
            </a:r>
            <a:r>
              <a:rPr lang="es-ES" altLang="es-CO" sz="2800" dirty="0"/>
              <a:t>= Oferta monetaria (dinero</a:t>
            </a:r>
            <a:r>
              <a:rPr lang="es-ES" altLang="es-CO" sz="2800" dirty="0" smtClean="0"/>
              <a:t>)</a:t>
            </a:r>
          </a:p>
          <a:p>
            <a:pPr>
              <a:defRPr/>
            </a:pPr>
            <a:endParaRPr lang="es-ES" altLang="es-CO" sz="2800" dirty="0"/>
          </a:p>
          <a:p>
            <a:pPr>
              <a:defRPr/>
            </a:pPr>
            <a:r>
              <a:rPr lang="es-ES" altLang="es-CO" sz="2800" dirty="0"/>
              <a:t>M1 = E + </a:t>
            </a:r>
            <a:r>
              <a:rPr lang="es-ES" altLang="es-CO" sz="2800" dirty="0" smtClean="0"/>
              <a:t>DCC</a:t>
            </a:r>
          </a:p>
          <a:p>
            <a:pPr>
              <a:defRPr/>
            </a:pPr>
            <a:endParaRPr lang="es-ES" altLang="es-CO" sz="2800" dirty="0"/>
          </a:p>
          <a:p>
            <a:pPr>
              <a:defRPr/>
            </a:pPr>
            <a:r>
              <a:rPr lang="es-ES" altLang="es-CO" sz="2800" dirty="0"/>
              <a:t>M1 = B * m</a:t>
            </a:r>
          </a:p>
          <a:p>
            <a:pPr lvl="1">
              <a:defRPr/>
            </a:pPr>
            <a:r>
              <a:rPr lang="es-ES" altLang="es-CO" sz="2800" dirty="0"/>
              <a:t>m = Multiplicador de la base monetaria</a:t>
            </a:r>
          </a:p>
          <a:p>
            <a:endParaRPr lang="en-US" sz="2800" dirty="0"/>
          </a:p>
        </p:txBody>
      </p:sp>
    </p:spTree>
    <p:extLst>
      <p:ext uri="{BB962C8B-B14F-4D97-AF65-F5344CB8AC3E}">
        <p14:creationId xmlns:p14="http://schemas.microsoft.com/office/powerpoint/2010/main" val="212241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Agregados</a:t>
            </a:r>
            <a:r>
              <a:rPr lang="en-US" dirty="0" smtClean="0"/>
              <a:t> </a:t>
            </a:r>
            <a:r>
              <a:rPr lang="en-US" dirty="0" err="1" smtClean="0"/>
              <a:t>monetarios</a:t>
            </a:r>
            <a:endParaRPr lang="en-US" dirty="0"/>
          </a:p>
        </p:txBody>
      </p:sp>
      <p:sp>
        <p:nvSpPr>
          <p:cNvPr id="3" name="TextBox 2"/>
          <p:cNvSpPr txBox="1"/>
          <p:nvPr/>
        </p:nvSpPr>
        <p:spPr>
          <a:xfrm>
            <a:off x="118534" y="1564243"/>
            <a:ext cx="4217693" cy="4308872"/>
          </a:xfrm>
          <a:prstGeom prst="rect">
            <a:avLst/>
          </a:prstGeom>
          <a:noFill/>
        </p:spPr>
        <p:txBody>
          <a:bodyPr wrap="none" rtlCol="0">
            <a:spAutoFit/>
          </a:bodyPr>
          <a:lstStyle/>
          <a:p>
            <a:r>
              <a:rPr lang="en-US" sz="3200" dirty="0" smtClean="0"/>
              <a:t>M1 = B m = E + R</a:t>
            </a:r>
          </a:p>
          <a:p>
            <a:endParaRPr lang="en-US" sz="3200" dirty="0" smtClean="0"/>
          </a:p>
          <a:p>
            <a:r>
              <a:rPr lang="en-US" sz="3200" dirty="0" smtClean="0"/>
              <a:t>M2 = M1 + </a:t>
            </a:r>
            <a:r>
              <a:rPr lang="en-US" sz="3200" dirty="0" err="1" smtClean="0"/>
              <a:t>Cuasidineros</a:t>
            </a:r>
            <a:endParaRPr lang="en-US" sz="3200" dirty="0" smtClean="0"/>
          </a:p>
          <a:p>
            <a:endParaRPr lang="en-US" sz="3200" dirty="0"/>
          </a:p>
          <a:p>
            <a:endParaRPr lang="en-US" sz="3200" dirty="0" smtClean="0"/>
          </a:p>
          <a:p>
            <a:endParaRPr lang="en-US" sz="3200" dirty="0" smtClean="0"/>
          </a:p>
          <a:p>
            <a:endParaRPr lang="en-US" sz="3200" dirty="0"/>
          </a:p>
          <a:p>
            <a:r>
              <a:rPr lang="en-US" sz="3200" dirty="0" smtClean="0"/>
              <a:t>M3 = M2 + </a:t>
            </a:r>
            <a:r>
              <a:rPr lang="en-US" sz="3200" dirty="0" err="1" smtClean="0"/>
              <a:t>Otros</a:t>
            </a:r>
            <a:r>
              <a:rPr lang="en-US" sz="3200" dirty="0" smtClean="0"/>
              <a:t> PSE</a:t>
            </a:r>
          </a:p>
          <a:p>
            <a:endParaRPr lang="en-US" dirty="0"/>
          </a:p>
        </p:txBody>
      </p:sp>
      <p:pic>
        <p:nvPicPr>
          <p:cNvPr id="4" name="Picture 3"/>
          <p:cNvPicPr>
            <a:picLocks noChangeAspect="1"/>
          </p:cNvPicPr>
          <p:nvPr/>
        </p:nvPicPr>
        <p:blipFill>
          <a:blip r:embed="rId2"/>
          <a:stretch>
            <a:fillRect/>
          </a:stretch>
        </p:blipFill>
        <p:spPr>
          <a:xfrm>
            <a:off x="5833532" y="2099733"/>
            <a:ext cx="3035193" cy="1909234"/>
          </a:xfrm>
          <a:prstGeom prst="rect">
            <a:avLst/>
          </a:prstGeom>
        </p:spPr>
      </p:pic>
      <p:pic>
        <p:nvPicPr>
          <p:cNvPr id="5" name="Picture 4"/>
          <p:cNvPicPr>
            <a:picLocks noChangeAspect="1"/>
          </p:cNvPicPr>
          <p:nvPr/>
        </p:nvPicPr>
        <p:blipFill>
          <a:blip r:embed="rId3"/>
          <a:stretch>
            <a:fillRect/>
          </a:stretch>
        </p:blipFill>
        <p:spPr>
          <a:xfrm>
            <a:off x="3859472" y="4467224"/>
            <a:ext cx="7886922" cy="1814690"/>
          </a:xfrm>
          <a:prstGeom prst="rect">
            <a:avLst/>
          </a:prstGeom>
        </p:spPr>
      </p:pic>
      <p:sp>
        <p:nvSpPr>
          <p:cNvPr id="6" name="TextBox 5"/>
          <p:cNvSpPr txBox="1"/>
          <p:nvPr/>
        </p:nvSpPr>
        <p:spPr>
          <a:xfrm>
            <a:off x="9765223" y="2539714"/>
            <a:ext cx="3177153" cy="369332"/>
          </a:xfrm>
          <a:prstGeom prst="rect">
            <a:avLst/>
          </a:prstGeom>
          <a:noFill/>
        </p:spPr>
        <p:txBody>
          <a:bodyPr wrap="square" rtlCol="0">
            <a:spAutoFit/>
          </a:bodyPr>
          <a:lstStyle/>
          <a:p>
            <a:r>
              <a:rPr lang="en-US" dirty="0" err="1" smtClean="0"/>
              <a:t>Banrep</a:t>
            </a:r>
            <a:r>
              <a:rPr lang="en-US" dirty="0" smtClean="0"/>
              <a:t> </a:t>
            </a:r>
            <a:r>
              <a:rPr lang="en-US" dirty="0" err="1" smtClean="0">
                <a:hlinkClick r:id="rId4" invalidUrl="https://totoro.banrep.gov.co/analytics/saw.dll?Go&amp;Action=prompt&amp;path=/shared/Series Estad%C3%ADsticas_T/1. Agregados monetarios/2. Mensual/2.1. Dep%C3%B3sitos en el Sistema Financiero PSE&amp;Options=rdf&amp;lang=es&amp;NQUser=pu"/>
              </a:rPr>
              <a:t>aquí</a:t>
            </a:r>
            <a:endParaRPr lang="en-US" dirty="0"/>
          </a:p>
        </p:txBody>
      </p:sp>
    </p:spTree>
    <p:extLst>
      <p:ext uri="{BB962C8B-B14F-4D97-AF65-F5344CB8AC3E}">
        <p14:creationId xmlns:p14="http://schemas.microsoft.com/office/powerpoint/2010/main" val="1541462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M1, M2 y M3</a:t>
            </a:r>
            <a:endParaRPr lang="en-US" dirty="0"/>
          </a:p>
        </p:txBody>
      </p:sp>
      <p:pic>
        <p:nvPicPr>
          <p:cNvPr id="3" name="Picture 2"/>
          <p:cNvPicPr>
            <a:picLocks noChangeAspect="1"/>
          </p:cNvPicPr>
          <p:nvPr/>
        </p:nvPicPr>
        <p:blipFill>
          <a:blip r:embed="rId2"/>
          <a:stretch>
            <a:fillRect/>
          </a:stretch>
        </p:blipFill>
        <p:spPr>
          <a:xfrm>
            <a:off x="2248544" y="1427873"/>
            <a:ext cx="7987013" cy="4814394"/>
          </a:xfrm>
          <a:prstGeom prst="rect">
            <a:avLst/>
          </a:prstGeom>
        </p:spPr>
      </p:pic>
      <p:sp>
        <p:nvSpPr>
          <p:cNvPr id="4" name="Rectangle 3"/>
          <p:cNvSpPr/>
          <p:nvPr/>
        </p:nvSpPr>
        <p:spPr>
          <a:xfrm>
            <a:off x="270985" y="6242267"/>
            <a:ext cx="3001976" cy="369332"/>
          </a:xfrm>
          <a:prstGeom prst="rect">
            <a:avLst/>
          </a:prstGeom>
        </p:spPr>
        <p:txBody>
          <a:bodyPr wrap="none">
            <a:spAutoFit/>
          </a:bodyPr>
          <a:lstStyle/>
          <a:p>
            <a:r>
              <a:rPr lang="en-US" dirty="0"/>
              <a:t>Fuente: Banco de la </a:t>
            </a:r>
            <a:r>
              <a:rPr lang="en-US" dirty="0" err="1"/>
              <a:t>República</a:t>
            </a:r>
            <a:endParaRPr lang="en-US" dirty="0"/>
          </a:p>
        </p:txBody>
      </p:sp>
    </p:spTree>
    <p:extLst>
      <p:ext uri="{BB962C8B-B14F-4D97-AF65-F5344CB8AC3E}">
        <p14:creationId xmlns:p14="http://schemas.microsoft.com/office/powerpoint/2010/main" val="17211366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M2 - </a:t>
            </a:r>
            <a:r>
              <a:rPr lang="en-US" dirty="0" err="1" smtClean="0"/>
              <a:t>Depósitos</a:t>
            </a:r>
            <a:r>
              <a:rPr lang="en-US" dirty="0" smtClean="0"/>
              <a:t> </a:t>
            </a:r>
            <a:endParaRPr lang="en-US" dirty="0"/>
          </a:p>
        </p:txBody>
      </p:sp>
      <p:pic>
        <p:nvPicPr>
          <p:cNvPr id="3" name="Picture 2"/>
          <p:cNvPicPr>
            <a:picLocks noChangeAspect="1"/>
          </p:cNvPicPr>
          <p:nvPr/>
        </p:nvPicPr>
        <p:blipFill>
          <a:blip r:embed="rId2"/>
          <a:stretch>
            <a:fillRect/>
          </a:stretch>
        </p:blipFill>
        <p:spPr>
          <a:xfrm>
            <a:off x="2309012" y="1446615"/>
            <a:ext cx="7671896" cy="4624449"/>
          </a:xfrm>
          <a:prstGeom prst="rect">
            <a:avLst/>
          </a:prstGeom>
        </p:spPr>
      </p:pic>
      <p:sp>
        <p:nvSpPr>
          <p:cNvPr id="4" name="Rectangle 3"/>
          <p:cNvSpPr/>
          <p:nvPr/>
        </p:nvSpPr>
        <p:spPr>
          <a:xfrm>
            <a:off x="808024" y="6049527"/>
            <a:ext cx="3001976" cy="369332"/>
          </a:xfrm>
          <a:prstGeom prst="rect">
            <a:avLst/>
          </a:prstGeom>
        </p:spPr>
        <p:txBody>
          <a:bodyPr wrap="none">
            <a:spAutoFit/>
          </a:bodyPr>
          <a:lstStyle/>
          <a:p>
            <a:r>
              <a:rPr lang="en-US" dirty="0"/>
              <a:t>Fuente: Banco de la </a:t>
            </a:r>
            <a:r>
              <a:rPr lang="en-US" dirty="0" err="1"/>
              <a:t>República</a:t>
            </a:r>
            <a:endParaRPr lang="en-US" dirty="0"/>
          </a:p>
        </p:txBody>
      </p:sp>
    </p:spTree>
    <p:extLst>
      <p:ext uri="{BB962C8B-B14F-4D97-AF65-F5344CB8AC3E}">
        <p14:creationId xmlns:p14="http://schemas.microsoft.com/office/powerpoint/2010/main" val="92890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E/M2</a:t>
            </a:r>
            <a:endParaRPr lang="en-US" dirty="0"/>
          </a:p>
        </p:txBody>
      </p:sp>
      <p:sp>
        <p:nvSpPr>
          <p:cNvPr id="5" name="Rectangle 4"/>
          <p:cNvSpPr/>
          <p:nvPr/>
        </p:nvSpPr>
        <p:spPr>
          <a:xfrm>
            <a:off x="456964" y="6251005"/>
            <a:ext cx="3001976" cy="369332"/>
          </a:xfrm>
          <a:prstGeom prst="rect">
            <a:avLst/>
          </a:prstGeom>
        </p:spPr>
        <p:txBody>
          <a:bodyPr wrap="none">
            <a:spAutoFit/>
          </a:bodyPr>
          <a:lstStyle/>
          <a:p>
            <a:r>
              <a:rPr lang="en-US" dirty="0"/>
              <a:t>Fuente: Banco de la </a:t>
            </a:r>
            <a:r>
              <a:rPr lang="en-US" dirty="0" err="1"/>
              <a:t>República</a:t>
            </a:r>
            <a:endParaRPr lang="en-US" dirty="0"/>
          </a:p>
        </p:txBody>
      </p:sp>
      <p:pic>
        <p:nvPicPr>
          <p:cNvPr id="7" name="Picture 6"/>
          <p:cNvPicPr>
            <a:picLocks noChangeAspect="1"/>
          </p:cNvPicPr>
          <p:nvPr/>
        </p:nvPicPr>
        <p:blipFill>
          <a:blip r:embed="rId2"/>
          <a:stretch>
            <a:fillRect/>
          </a:stretch>
        </p:blipFill>
        <p:spPr>
          <a:xfrm>
            <a:off x="1857590" y="1432934"/>
            <a:ext cx="7848600" cy="4635500"/>
          </a:xfrm>
          <a:prstGeom prst="rect">
            <a:avLst/>
          </a:prstGeom>
        </p:spPr>
      </p:pic>
    </p:spTree>
    <p:extLst>
      <p:ext uri="{BB962C8B-B14F-4D97-AF65-F5344CB8AC3E}">
        <p14:creationId xmlns:p14="http://schemas.microsoft.com/office/powerpoint/2010/main" val="1327402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Demanda</a:t>
            </a:r>
            <a:r>
              <a:rPr lang="en-US" dirty="0" smtClean="0"/>
              <a:t> de </a:t>
            </a:r>
            <a:r>
              <a:rPr lang="en-US" dirty="0" err="1" smtClean="0"/>
              <a:t>dinero</a:t>
            </a:r>
            <a:endParaRPr lang="en-US"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8652681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Motivos</a:t>
            </a:r>
            <a:r>
              <a:rPr lang="en-US" dirty="0" smtClean="0"/>
              <a:t> para </a:t>
            </a:r>
            <a:r>
              <a:rPr lang="en-US" dirty="0" err="1" smtClean="0"/>
              <a:t>tener</a:t>
            </a:r>
            <a:r>
              <a:rPr lang="en-US" dirty="0" smtClean="0"/>
              <a:t> un </a:t>
            </a:r>
            <a:r>
              <a:rPr lang="en-US" dirty="0" err="1" smtClean="0">
                <a:solidFill>
                  <a:srgbClr val="FF0000"/>
                </a:solidFill>
              </a:rPr>
              <a:t>activo</a:t>
            </a:r>
            <a:r>
              <a:rPr lang="en-US" dirty="0" smtClean="0">
                <a:solidFill>
                  <a:srgbClr val="FF0000"/>
                </a:solidFill>
              </a:rPr>
              <a:t> sin valor</a:t>
            </a:r>
            <a:endParaRPr lang="en-US" dirty="0">
              <a:solidFill>
                <a:srgbClr val="FF0000"/>
              </a:solidFill>
            </a:endParaRPr>
          </a:p>
        </p:txBody>
      </p:sp>
      <p:sp>
        <p:nvSpPr>
          <p:cNvPr id="3" name="Content Placeholder 2"/>
          <p:cNvSpPr>
            <a:spLocks noGrp="1"/>
          </p:cNvSpPr>
          <p:nvPr>
            <p:ph idx="1"/>
          </p:nvPr>
        </p:nvSpPr>
        <p:spPr/>
        <p:txBody>
          <a:bodyPr/>
          <a:lstStyle/>
          <a:p>
            <a:r>
              <a:rPr lang="en-US" dirty="0" err="1" smtClean="0"/>
              <a:t>Transacciones</a:t>
            </a:r>
            <a:endParaRPr lang="en-US" dirty="0" smtClean="0"/>
          </a:p>
          <a:p>
            <a:r>
              <a:rPr lang="en-US" dirty="0" err="1" smtClean="0"/>
              <a:t>Precaución</a:t>
            </a:r>
            <a:r>
              <a:rPr lang="en-US" dirty="0" smtClean="0"/>
              <a:t> </a:t>
            </a:r>
          </a:p>
          <a:p>
            <a:r>
              <a:rPr lang="en-US" dirty="0" err="1" smtClean="0"/>
              <a:t>Especulación</a:t>
            </a:r>
            <a:endParaRPr lang="en-US" dirty="0" smtClean="0"/>
          </a:p>
        </p:txBody>
      </p:sp>
    </p:spTree>
    <p:extLst>
      <p:ext uri="{BB962C8B-B14F-4D97-AF65-F5344CB8AC3E}">
        <p14:creationId xmlns:p14="http://schemas.microsoft.com/office/powerpoint/2010/main" val="7698393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Demanda</a:t>
            </a:r>
            <a:r>
              <a:rPr lang="en-US" dirty="0" smtClean="0"/>
              <a:t> de </a:t>
            </a:r>
            <a:r>
              <a:rPr lang="en-US" dirty="0" err="1" smtClean="0"/>
              <a:t>dinero</a:t>
            </a:r>
            <a:endParaRPr lang="en-US" dirty="0"/>
          </a:p>
        </p:txBody>
      </p:sp>
      <p:sp>
        <p:nvSpPr>
          <p:cNvPr id="3" name="Content Placeholder 2"/>
          <p:cNvSpPr>
            <a:spLocks noGrp="1"/>
          </p:cNvSpPr>
          <p:nvPr>
            <p:ph idx="1"/>
          </p:nvPr>
        </p:nvSpPr>
        <p:spPr/>
        <p:txBody>
          <a:bodyPr>
            <a:normAutofit/>
          </a:bodyPr>
          <a:lstStyle/>
          <a:p>
            <a:pPr>
              <a:defRPr/>
            </a:pPr>
            <a:r>
              <a:rPr lang="es-CO" altLang="es-CO" dirty="0"/>
              <a:t>Transacciones</a:t>
            </a:r>
          </a:p>
          <a:p>
            <a:pPr lvl="1">
              <a:defRPr/>
            </a:pPr>
            <a:r>
              <a:rPr lang="es-CO" altLang="es-CO" dirty="0"/>
              <a:t>Baumol </a:t>
            </a:r>
            <a:r>
              <a:rPr lang="es-CO" altLang="es-CO" dirty="0" smtClean="0"/>
              <a:t>- inventarios</a:t>
            </a:r>
            <a:endParaRPr lang="es-CO" altLang="es-CO" dirty="0"/>
          </a:p>
          <a:p>
            <a:pPr>
              <a:defRPr/>
            </a:pPr>
            <a:r>
              <a:rPr lang="es-CO" altLang="es-CO" dirty="0" smtClean="0"/>
              <a:t>Especulación</a:t>
            </a:r>
            <a:endParaRPr lang="es-CO" altLang="es-CO" dirty="0"/>
          </a:p>
          <a:p>
            <a:pPr lvl="1">
              <a:defRPr/>
            </a:pPr>
            <a:r>
              <a:rPr lang="es-CO" altLang="es-CO" dirty="0" smtClean="0"/>
              <a:t>Tobin</a:t>
            </a:r>
            <a:endParaRPr lang="es-CO" altLang="es-CO" dirty="0"/>
          </a:p>
          <a:p>
            <a:pPr>
              <a:defRPr/>
            </a:pPr>
            <a:r>
              <a:rPr lang="es-CO" altLang="es-CO" dirty="0"/>
              <a:t>Buffer</a:t>
            </a:r>
          </a:p>
          <a:p>
            <a:pPr>
              <a:defRPr/>
            </a:pPr>
            <a:r>
              <a:rPr lang="es-CO" altLang="es-CO" dirty="0"/>
              <a:t>Innovaciones</a:t>
            </a:r>
          </a:p>
          <a:p>
            <a:pPr>
              <a:defRPr/>
            </a:pPr>
            <a:r>
              <a:rPr lang="es-CO" altLang="es-CO" dirty="0"/>
              <a:t>Una sola ecuación</a:t>
            </a:r>
          </a:p>
          <a:p>
            <a:endParaRPr lang="en-US" dirty="0"/>
          </a:p>
        </p:txBody>
      </p:sp>
    </p:spTree>
    <p:extLst>
      <p:ext uri="{BB962C8B-B14F-4D97-AF65-F5344CB8AC3E}">
        <p14:creationId xmlns:p14="http://schemas.microsoft.com/office/powerpoint/2010/main" val="16311662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Inventarios</a:t>
            </a:r>
            <a:r>
              <a:rPr lang="en-US" dirty="0"/>
              <a:t>:</a:t>
            </a:r>
            <a:r>
              <a:rPr lang="en-US" dirty="0" smtClean="0"/>
              <a:t> </a:t>
            </a:r>
            <a:r>
              <a:rPr lang="en-US" dirty="0" err="1" smtClean="0"/>
              <a:t>Baumol</a:t>
            </a:r>
            <a:r>
              <a:rPr lang="en-US" dirty="0" smtClean="0"/>
              <a:t>-Tobin</a:t>
            </a:r>
            <a:endParaRPr lang="en-US" dirty="0"/>
          </a:p>
        </p:txBody>
      </p:sp>
      <p:sp>
        <p:nvSpPr>
          <p:cNvPr id="5" name="TextBox 4"/>
          <p:cNvSpPr txBox="1"/>
          <p:nvPr/>
        </p:nvSpPr>
        <p:spPr>
          <a:xfrm>
            <a:off x="5604933" y="3285067"/>
            <a:ext cx="5147734" cy="923330"/>
          </a:xfrm>
          <a:prstGeom prst="rect">
            <a:avLst/>
          </a:prstGeom>
          <a:noFill/>
        </p:spPr>
        <p:txBody>
          <a:bodyPr wrap="square" rtlCol="0">
            <a:spAutoFit/>
          </a:bodyPr>
          <a:lstStyle/>
          <a:p>
            <a:pPr lvl="1">
              <a:defRPr/>
            </a:pPr>
            <a:endParaRPr lang="es-CO" altLang="es-CO" dirty="0"/>
          </a:p>
          <a:p>
            <a:pPr lvl="1">
              <a:defRPr/>
            </a:pPr>
            <a:endParaRPr lang="es-CO" altLang="es-CO" dirty="0"/>
          </a:p>
          <a:p>
            <a:endParaRPr lang="en-US" dirty="0"/>
          </a:p>
        </p:txBody>
      </p:sp>
      <p:cxnSp>
        <p:nvCxnSpPr>
          <p:cNvPr id="7" name="Straight Connector 6"/>
          <p:cNvCxnSpPr/>
          <p:nvPr/>
        </p:nvCxnSpPr>
        <p:spPr>
          <a:xfrm>
            <a:off x="1117600" y="2726267"/>
            <a:ext cx="16933" cy="254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51467" y="5283200"/>
            <a:ext cx="3149600" cy="5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727200" y="3285067"/>
            <a:ext cx="16933" cy="199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78000" y="3285067"/>
            <a:ext cx="1083733" cy="2048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844800" y="3302000"/>
            <a:ext cx="16933" cy="199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61733" y="3318933"/>
            <a:ext cx="1083733" cy="2048933"/>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854470" y="5350933"/>
            <a:ext cx="893193" cy="369332"/>
          </a:xfrm>
          <a:prstGeom prst="rect">
            <a:avLst/>
          </a:prstGeom>
          <a:noFill/>
        </p:spPr>
        <p:txBody>
          <a:bodyPr wrap="none" rtlCol="0">
            <a:spAutoFit/>
          </a:bodyPr>
          <a:lstStyle/>
          <a:p>
            <a:r>
              <a:rPr lang="en-US" smtClean="0"/>
              <a:t>Tiempo</a:t>
            </a:r>
            <a:endParaRPr lang="en-US" dirty="0"/>
          </a:p>
        </p:txBody>
      </p:sp>
      <p:sp>
        <p:nvSpPr>
          <p:cNvPr id="22" name="TextBox 21"/>
          <p:cNvSpPr txBox="1"/>
          <p:nvPr/>
        </p:nvSpPr>
        <p:spPr>
          <a:xfrm>
            <a:off x="761999" y="3134267"/>
            <a:ext cx="369012" cy="369332"/>
          </a:xfrm>
          <a:prstGeom prst="rect">
            <a:avLst/>
          </a:prstGeom>
          <a:noFill/>
        </p:spPr>
        <p:txBody>
          <a:bodyPr wrap="none" rtlCol="0">
            <a:spAutoFit/>
          </a:bodyPr>
          <a:lstStyle/>
          <a:p>
            <a:r>
              <a:rPr lang="en-US" dirty="0" smtClean="0"/>
              <a:t>m</a:t>
            </a:r>
            <a:endParaRPr lang="en-US" dirty="0"/>
          </a:p>
        </p:txBody>
      </p:sp>
    </p:spTree>
    <p:extLst>
      <p:ext uri="{BB962C8B-B14F-4D97-AF65-F5344CB8AC3E}">
        <p14:creationId xmlns:p14="http://schemas.microsoft.com/office/powerpoint/2010/main" val="235379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Demanda</a:t>
            </a:r>
            <a:r>
              <a:rPr lang="en-US" dirty="0" smtClean="0"/>
              <a:t> </a:t>
            </a:r>
            <a:r>
              <a:rPr lang="en-US" dirty="0" err="1" smtClean="0"/>
              <a:t>dinero</a:t>
            </a:r>
            <a:r>
              <a:rPr lang="en-US" dirty="0" smtClean="0"/>
              <a:t> </a:t>
            </a:r>
            <a:endParaRPr lang="en-US" dirty="0"/>
          </a:p>
        </p:txBody>
      </p:sp>
      <p:sp>
        <p:nvSpPr>
          <p:cNvPr id="4" name="TextBox 3"/>
          <p:cNvSpPr txBox="1"/>
          <p:nvPr/>
        </p:nvSpPr>
        <p:spPr>
          <a:xfrm>
            <a:off x="976393" y="1952786"/>
            <a:ext cx="4912963" cy="1200329"/>
          </a:xfrm>
          <a:prstGeom prst="rect">
            <a:avLst/>
          </a:prstGeom>
          <a:noFill/>
        </p:spPr>
        <p:txBody>
          <a:bodyPr wrap="square" rtlCol="0">
            <a:spAutoFit/>
          </a:bodyPr>
          <a:lstStyle/>
          <a:p>
            <a:r>
              <a:rPr lang="en-US" dirty="0" err="1" smtClean="0"/>
              <a:t>Notación</a:t>
            </a:r>
            <a:endParaRPr lang="en-US" dirty="0" smtClean="0"/>
          </a:p>
          <a:p>
            <a:r>
              <a:rPr lang="en-US" dirty="0" smtClean="0"/>
              <a:t>M = </a:t>
            </a:r>
            <a:r>
              <a:rPr lang="en-US" dirty="0" err="1" smtClean="0"/>
              <a:t>cantidad</a:t>
            </a:r>
            <a:r>
              <a:rPr lang="en-US" dirty="0" smtClean="0"/>
              <a:t> de </a:t>
            </a:r>
            <a:r>
              <a:rPr lang="en-US" dirty="0" err="1" smtClean="0"/>
              <a:t>dinero</a:t>
            </a:r>
            <a:r>
              <a:rPr lang="en-US" dirty="0" smtClean="0"/>
              <a:t> </a:t>
            </a:r>
            <a:r>
              <a:rPr lang="en-US" dirty="0" err="1" smtClean="0"/>
              <a:t>deseada</a:t>
            </a:r>
            <a:endParaRPr lang="en-US" dirty="0" smtClean="0"/>
          </a:p>
          <a:p>
            <a:r>
              <a:rPr lang="en-US" dirty="0" smtClean="0"/>
              <a:t>T = </a:t>
            </a:r>
            <a:r>
              <a:rPr lang="en-US" dirty="0" err="1" smtClean="0"/>
              <a:t>cantidad</a:t>
            </a:r>
            <a:r>
              <a:rPr lang="en-US" dirty="0" smtClean="0"/>
              <a:t> que </a:t>
            </a:r>
            <a:r>
              <a:rPr lang="en-US" dirty="0" err="1" smtClean="0"/>
              <a:t>recibe</a:t>
            </a:r>
            <a:r>
              <a:rPr lang="en-US" dirty="0" smtClean="0"/>
              <a:t> </a:t>
            </a:r>
            <a:r>
              <a:rPr lang="en-US" dirty="0" err="1" smtClean="0"/>
              <a:t>cada</a:t>
            </a:r>
            <a:r>
              <a:rPr lang="en-US" dirty="0" smtClean="0"/>
              <a:t> </a:t>
            </a:r>
            <a:r>
              <a:rPr lang="en-US" dirty="0" err="1" smtClean="0"/>
              <a:t>período</a:t>
            </a:r>
            <a:endParaRPr lang="en-US" dirty="0" smtClean="0"/>
          </a:p>
          <a:p>
            <a:endParaRPr lang="en-US" dirty="0" smtClean="0"/>
          </a:p>
        </p:txBody>
      </p:sp>
      <p:sp>
        <p:nvSpPr>
          <p:cNvPr id="5" name="TextBox 4"/>
          <p:cNvSpPr txBox="1"/>
          <p:nvPr/>
        </p:nvSpPr>
        <p:spPr>
          <a:xfrm>
            <a:off x="971227" y="4578568"/>
            <a:ext cx="3983065" cy="923330"/>
          </a:xfrm>
          <a:prstGeom prst="rect">
            <a:avLst/>
          </a:prstGeom>
          <a:noFill/>
        </p:spPr>
        <p:txBody>
          <a:bodyPr wrap="square" rtlCol="0">
            <a:spAutoFit/>
          </a:bodyPr>
          <a:lstStyle/>
          <a:p>
            <a:r>
              <a:rPr lang="en-US" dirty="0" err="1" smtClean="0"/>
              <a:t>Costo</a:t>
            </a:r>
            <a:r>
              <a:rPr lang="en-US" dirty="0" smtClean="0"/>
              <a:t> de </a:t>
            </a:r>
            <a:r>
              <a:rPr lang="en-US" dirty="0" err="1" smtClean="0"/>
              <a:t>tener</a:t>
            </a:r>
            <a:r>
              <a:rPr lang="en-US" dirty="0" smtClean="0"/>
              <a:t> </a:t>
            </a:r>
            <a:r>
              <a:rPr lang="en-US" dirty="0" err="1" smtClean="0"/>
              <a:t>dinero</a:t>
            </a:r>
            <a:r>
              <a:rPr lang="en-US" dirty="0" smtClean="0"/>
              <a:t> </a:t>
            </a:r>
          </a:p>
          <a:p>
            <a:r>
              <a:rPr lang="en-US" dirty="0" err="1" smtClean="0"/>
              <a:t>Costo</a:t>
            </a:r>
            <a:r>
              <a:rPr lang="en-US" dirty="0" smtClean="0"/>
              <a:t> </a:t>
            </a:r>
            <a:r>
              <a:rPr lang="en-US" dirty="0" err="1" smtClean="0"/>
              <a:t>por</a:t>
            </a:r>
            <a:r>
              <a:rPr lang="en-US" dirty="0" smtClean="0"/>
              <a:t> </a:t>
            </a:r>
            <a:r>
              <a:rPr lang="en-US" dirty="0" err="1" smtClean="0"/>
              <a:t>cada</a:t>
            </a:r>
            <a:r>
              <a:rPr lang="en-US" dirty="0" smtClean="0"/>
              <a:t> </a:t>
            </a:r>
            <a:r>
              <a:rPr lang="en-US" dirty="0" err="1" smtClean="0"/>
              <a:t>conversión</a:t>
            </a:r>
            <a:r>
              <a:rPr lang="en-US" dirty="0" smtClean="0"/>
              <a:t> a </a:t>
            </a:r>
            <a:r>
              <a:rPr lang="en-US" dirty="0" err="1" smtClean="0"/>
              <a:t>efectivo</a:t>
            </a:r>
            <a:endParaRPr lang="en-US" dirty="0" smtClean="0"/>
          </a:p>
          <a:p>
            <a:r>
              <a:rPr lang="en-US" dirty="0" err="1" smtClean="0"/>
              <a:t>Costo</a:t>
            </a:r>
            <a:r>
              <a:rPr lang="en-US" dirty="0" smtClean="0"/>
              <a:t> de </a:t>
            </a:r>
            <a:r>
              <a:rPr lang="en-US" dirty="0" err="1" smtClean="0"/>
              <a:t>oportunidad</a:t>
            </a:r>
            <a:r>
              <a:rPr lang="en-US" dirty="0" smtClean="0"/>
              <a:t> </a:t>
            </a:r>
            <a:r>
              <a:rPr lang="en-US" i="1" dirty="0" err="1" smtClean="0"/>
              <a:t>i</a:t>
            </a:r>
            <a:endParaRPr lang="en-US" i="1" dirty="0"/>
          </a:p>
        </p:txBody>
      </p:sp>
      <p:sp>
        <p:nvSpPr>
          <p:cNvPr id="7" name="TextBox 6"/>
          <p:cNvSpPr txBox="1"/>
          <p:nvPr/>
        </p:nvSpPr>
        <p:spPr>
          <a:xfrm>
            <a:off x="968644" y="3153115"/>
            <a:ext cx="5119607" cy="1200329"/>
          </a:xfrm>
          <a:prstGeom prst="rect">
            <a:avLst/>
          </a:prstGeom>
          <a:noFill/>
        </p:spPr>
        <p:txBody>
          <a:bodyPr wrap="square" rtlCol="0">
            <a:spAutoFit/>
          </a:bodyPr>
          <a:lstStyle/>
          <a:p>
            <a:r>
              <a:rPr lang="en-US" dirty="0" err="1" smtClean="0"/>
              <a:t>Supuestos</a:t>
            </a:r>
            <a:endParaRPr lang="en-US" dirty="0" smtClean="0"/>
          </a:p>
          <a:p>
            <a:r>
              <a:rPr lang="en-US" dirty="0" err="1" smtClean="0"/>
              <a:t>Existe</a:t>
            </a:r>
            <a:r>
              <a:rPr lang="en-US" dirty="0" smtClean="0"/>
              <a:t> un </a:t>
            </a:r>
            <a:r>
              <a:rPr lang="en-US" dirty="0" err="1" smtClean="0"/>
              <a:t>activo</a:t>
            </a:r>
            <a:r>
              <a:rPr lang="en-US" dirty="0" smtClean="0"/>
              <a:t> </a:t>
            </a:r>
            <a:r>
              <a:rPr lang="en-US" dirty="0" err="1" smtClean="0"/>
              <a:t>financiero</a:t>
            </a:r>
            <a:r>
              <a:rPr lang="en-US" dirty="0" smtClean="0"/>
              <a:t> que </a:t>
            </a:r>
            <a:r>
              <a:rPr lang="en-US" dirty="0" err="1" smtClean="0"/>
              <a:t>recibe</a:t>
            </a:r>
            <a:r>
              <a:rPr lang="en-US" dirty="0" smtClean="0"/>
              <a:t> un </a:t>
            </a:r>
            <a:r>
              <a:rPr lang="en-US" dirty="0" err="1" smtClean="0"/>
              <a:t>retorno</a:t>
            </a:r>
            <a:r>
              <a:rPr lang="en-US" dirty="0" smtClean="0"/>
              <a:t> </a:t>
            </a:r>
            <a:r>
              <a:rPr lang="en-US" i="1" dirty="0" err="1" smtClean="0"/>
              <a:t>i</a:t>
            </a:r>
            <a:endParaRPr lang="en-US" i="1" dirty="0" smtClean="0"/>
          </a:p>
          <a:p>
            <a:r>
              <a:rPr lang="en-US" dirty="0" smtClean="0"/>
              <a:t>Hay un </a:t>
            </a:r>
            <a:r>
              <a:rPr lang="en-US" dirty="0" err="1" smtClean="0"/>
              <a:t>costo</a:t>
            </a:r>
            <a:r>
              <a:rPr lang="en-US" dirty="0" smtClean="0"/>
              <a:t> </a:t>
            </a:r>
            <a:r>
              <a:rPr lang="en-US" dirty="0" err="1" smtClean="0"/>
              <a:t>fijo</a:t>
            </a:r>
            <a:r>
              <a:rPr lang="en-US" dirty="0" smtClean="0"/>
              <a:t> de </a:t>
            </a:r>
            <a:r>
              <a:rPr lang="en-US" dirty="0" err="1" smtClean="0"/>
              <a:t>convertir</a:t>
            </a:r>
            <a:r>
              <a:rPr lang="en-US" dirty="0" smtClean="0"/>
              <a:t> un </a:t>
            </a:r>
            <a:r>
              <a:rPr lang="en-US" dirty="0" err="1" smtClean="0"/>
              <a:t>activo</a:t>
            </a:r>
            <a:r>
              <a:rPr lang="en-US" dirty="0" smtClean="0"/>
              <a:t> </a:t>
            </a:r>
            <a:r>
              <a:rPr lang="en-US" dirty="0" err="1" smtClean="0"/>
              <a:t>en</a:t>
            </a:r>
            <a:r>
              <a:rPr lang="en-US" dirty="0" smtClean="0"/>
              <a:t> </a:t>
            </a:r>
            <a:r>
              <a:rPr lang="en-US" dirty="0" err="1" smtClean="0"/>
              <a:t>dinero</a:t>
            </a:r>
            <a:r>
              <a:rPr lang="en-US" dirty="0" smtClean="0"/>
              <a:t> </a:t>
            </a:r>
            <a:r>
              <a:rPr lang="en-US" dirty="0" smtClean="0">
                <a:latin typeface="Symbol" charset="2"/>
                <a:ea typeface="Symbol" charset="2"/>
                <a:cs typeface="Symbol" charset="2"/>
              </a:rPr>
              <a:t>a</a:t>
            </a:r>
            <a:endParaRPr lang="en-US" dirty="0" smtClean="0"/>
          </a:p>
          <a:p>
            <a:endParaRPr lang="en-US" dirty="0"/>
          </a:p>
        </p:txBody>
      </p:sp>
      <p:sp>
        <p:nvSpPr>
          <p:cNvPr id="9" name="TextBox 8"/>
          <p:cNvSpPr txBox="1"/>
          <p:nvPr/>
        </p:nvSpPr>
        <p:spPr>
          <a:xfrm>
            <a:off x="6927742" y="2085578"/>
            <a:ext cx="4581041" cy="3416320"/>
          </a:xfrm>
          <a:prstGeom prst="rect">
            <a:avLst/>
          </a:prstGeom>
          <a:noFill/>
        </p:spPr>
        <p:txBody>
          <a:bodyPr wrap="square" rtlCol="0">
            <a:spAutoFit/>
          </a:bodyPr>
          <a:lstStyle/>
          <a:p>
            <a:r>
              <a:rPr lang="en-US" dirty="0" smtClean="0"/>
              <a:t>C = </a:t>
            </a:r>
            <a:r>
              <a:rPr lang="en-US" dirty="0" smtClean="0">
                <a:latin typeface="Symbol" charset="2"/>
                <a:ea typeface="Symbol" charset="2"/>
                <a:cs typeface="Symbol" charset="2"/>
              </a:rPr>
              <a:t>a</a:t>
            </a:r>
            <a:r>
              <a:rPr lang="en-US" dirty="0" smtClean="0"/>
              <a:t> T/M + </a:t>
            </a:r>
            <a:r>
              <a:rPr lang="en-US" i="1" dirty="0" err="1" smtClean="0"/>
              <a:t>i</a:t>
            </a:r>
            <a:r>
              <a:rPr lang="en-US" i="1" dirty="0" smtClean="0"/>
              <a:t> </a:t>
            </a:r>
            <a:r>
              <a:rPr lang="en-US" dirty="0" smtClean="0"/>
              <a:t>M/2</a:t>
            </a:r>
          </a:p>
          <a:p>
            <a:endParaRPr lang="en-US" dirty="0"/>
          </a:p>
          <a:p>
            <a:r>
              <a:rPr lang="en-US" dirty="0" err="1" smtClean="0">
                <a:latin typeface="Symbol" charset="2"/>
                <a:ea typeface="Symbol" charset="2"/>
                <a:cs typeface="Symbol" charset="2"/>
              </a:rPr>
              <a:t>d</a:t>
            </a:r>
            <a:r>
              <a:rPr lang="en-US" dirty="0" err="1" smtClean="0">
                <a:ea typeface="Symbol" charset="2"/>
                <a:cs typeface="Symbol" charset="2"/>
              </a:rPr>
              <a:t>C</a:t>
            </a:r>
            <a:r>
              <a:rPr lang="en-US" dirty="0" smtClean="0">
                <a:ea typeface="Symbol" charset="2"/>
                <a:cs typeface="Symbol" charset="2"/>
              </a:rPr>
              <a:t> / </a:t>
            </a:r>
            <a:r>
              <a:rPr lang="en-US" dirty="0" err="1" smtClean="0">
                <a:latin typeface="Symbol" charset="2"/>
                <a:ea typeface="Symbol" charset="2"/>
                <a:cs typeface="Symbol" charset="2"/>
              </a:rPr>
              <a:t>d</a:t>
            </a:r>
            <a:r>
              <a:rPr lang="en-US" dirty="0" err="1" smtClean="0">
                <a:ea typeface="Symbol" charset="2"/>
                <a:cs typeface="Symbol" charset="2"/>
              </a:rPr>
              <a:t>M</a:t>
            </a:r>
            <a:r>
              <a:rPr lang="en-US" dirty="0" smtClean="0">
                <a:ea typeface="Symbol" charset="2"/>
                <a:cs typeface="Symbol" charset="2"/>
              </a:rPr>
              <a:t>  = - </a:t>
            </a:r>
            <a:r>
              <a:rPr lang="en-US" dirty="0">
                <a:latin typeface="Symbol" charset="2"/>
                <a:ea typeface="Symbol" charset="2"/>
                <a:cs typeface="Symbol" charset="2"/>
              </a:rPr>
              <a:t>a</a:t>
            </a:r>
            <a:r>
              <a:rPr lang="en-US" dirty="0"/>
              <a:t> </a:t>
            </a:r>
            <a:r>
              <a:rPr lang="en-US" dirty="0" smtClean="0"/>
              <a:t>T/M</a:t>
            </a:r>
            <a:r>
              <a:rPr lang="en-US" baseline="30000" dirty="0" smtClean="0"/>
              <a:t>2 </a:t>
            </a:r>
            <a:r>
              <a:rPr lang="en-US" i="1" dirty="0" smtClean="0"/>
              <a:t>+ </a:t>
            </a:r>
            <a:r>
              <a:rPr lang="en-US" i="1" dirty="0" err="1"/>
              <a:t>i</a:t>
            </a:r>
            <a:r>
              <a:rPr lang="en-US" i="1" dirty="0" smtClean="0"/>
              <a:t> </a:t>
            </a:r>
            <a:r>
              <a:rPr lang="en-US" dirty="0" smtClean="0"/>
              <a:t>/2 = 0 </a:t>
            </a:r>
          </a:p>
          <a:p>
            <a:endParaRPr lang="en-US" dirty="0" smtClean="0"/>
          </a:p>
          <a:p>
            <a:r>
              <a:rPr lang="en-US" dirty="0"/>
              <a:t>(</a:t>
            </a:r>
            <a:r>
              <a:rPr lang="en-US" dirty="0" err="1" smtClean="0"/>
              <a:t>abajo</a:t>
            </a:r>
            <a:r>
              <a:rPr lang="en-US" dirty="0" smtClean="0"/>
              <a:t> </a:t>
            </a:r>
            <a:r>
              <a:rPr lang="en-US" dirty="0"/>
              <a:t>der </a:t>
            </a:r>
            <a:r>
              <a:rPr lang="en-US" dirty="0" err="1" smtClean="0"/>
              <a:t>arriba</a:t>
            </a:r>
            <a:r>
              <a:rPr lang="en-US" dirty="0" smtClean="0"/>
              <a:t> </a:t>
            </a:r>
            <a:r>
              <a:rPr lang="en-US" dirty="0" err="1"/>
              <a:t>menos</a:t>
            </a:r>
            <a:r>
              <a:rPr lang="en-US" dirty="0"/>
              <a:t> </a:t>
            </a:r>
            <a:r>
              <a:rPr lang="mr-IN" dirty="0"/>
              <a:t>…</a:t>
            </a:r>
            <a:r>
              <a:rPr lang="en-US" dirty="0"/>
              <a:t>)</a:t>
            </a:r>
          </a:p>
          <a:p>
            <a:endParaRPr lang="en-US" dirty="0" smtClean="0"/>
          </a:p>
          <a:p>
            <a:r>
              <a:rPr lang="en-US" dirty="0" err="1" smtClean="0"/>
              <a:t>Despejando</a:t>
            </a:r>
            <a:r>
              <a:rPr lang="en-US" dirty="0" smtClean="0"/>
              <a:t> M,</a:t>
            </a:r>
            <a:endParaRPr lang="en-US" dirty="0"/>
          </a:p>
          <a:p>
            <a:endParaRPr lang="en-US" dirty="0" smtClean="0"/>
          </a:p>
          <a:p>
            <a:r>
              <a:rPr lang="en-US" dirty="0">
                <a:latin typeface="Symbol" charset="2"/>
                <a:ea typeface="Symbol" charset="2"/>
                <a:cs typeface="Symbol" charset="2"/>
              </a:rPr>
              <a:t>a</a:t>
            </a:r>
            <a:r>
              <a:rPr lang="en-US" dirty="0"/>
              <a:t> T/M</a:t>
            </a:r>
            <a:r>
              <a:rPr lang="en-US" baseline="30000" dirty="0"/>
              <a:t>2 </a:t>
            </a:r>
            <a:r>
              <a:rPr lang="en-US" i="1" dirty="0" smtClean="0"/>
              <a:t>= </a:t>
            </a:r>
            <a:r>
              <a:rPr lang="en-US" i="1" dirty="0" err="1"/>
              <a:t>i</a:t>
            </a:r>
            <a:r>
              <a:rPr lang="en-US" i="1" dirty="0"/>
              <a:t> </a:t>
            </a:r>
            <a:r>
              <a:rPr lang="en-US" dirty="0"/>
              <a:t>/2</a:t>
            </a:r>
          </a:p>
          <a:p>
            <a:endParaRPr lang="en-US" dirty="0"/>
          </a:p>
          <a:p>
            <a:r>
              <a:rPr lang="en-US" dirty="0" smtClean="0"/>
              <a:t>M</a:t>
            </a:r>
            <a:r>
              <a:rPr lang="en-US" baseline="30000" dirty="0" smtClean="0"/>
              <a:t>*</a:t>
            </a:r>
            <a:r>
              <a:rPr lang="en-US" dirty="0" smtClean="0"/>
              <a:t> =   √ 2</a:t>
            </a:r>
            <a:r>
              <a:rPr lang="en-US" dirty="0">
                <a:latin typeface="Symbol" charset="2"/>
                <a:ea typeface="Symbol" charset="2"/>
                <a:cs typeface="Symbol" charset="2"/>
              </a:rPr>
              <a:t>a</a:t>
            </a:r>
            <a:r>
              <a:rPr lang="en-US" dirty="0"/>
              <a:t> </a:t>
            </a:r>
            <a:r>
              <a:rPr lang="en-US" dirty="0" smtClean="0"/>
              <a:t>T / </a:t>
            </a:r>
            <a:r>
              <a:rPr lang="en-US" i="1" dirty="0" err="1" smtClean="0"/>
              <a:t>i</a:t>
            </a:r>
            <a:endParaRPr lang="en-US" dirty="0" smtClean="0"/>
          </a:p>
          <a:p>
            <a:endParaRPr lang="en-US" dirty="0"/>
          </a:p>
        </p:txBody>
      </p:sp>
      <p:cxnSp>
        <p:nvCxnSpPr>
          <p:cNvPr id="6" name="Straight Connector 5"/>
          <p:cNvCxnSpPr/>
          <p:nvPr/>
        </p:nvCxnSpPr>
        <p:spPr>
          <a:xfrm>
            <a:off x="7693572" y="4908332"/>
            <a:ext cx="851338" cy="105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717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defRPr/>
            </a:pPr>
            <a:r>
              <a:rPr lang="es-ES" altLang="es-CO" dirty="0"/>
              <a:t>DINERO</a:t>
            </a:r>
          </a:p>
          <a:p>
            <a:pPr lvl="1">
              <a:defRPr/>
            </a:pPr>
            <a:r>
              <a:rPr lang="es-ES" altLang="es-CO" dirty="0"/>
              <a:t>Es un medio de pago (</a:t>
            </a:r>
            <a:r>
              <a:rPr lang="es-ES" altLang="es-CO" dirty="0" err="1"/>
              <a:t>def</a:t>
            </a:r>
            <a:r>
              <a:rPr lang="es-ES" altLang="es-CO" dirty="0"/>
              <a:t>.)</a:t>
            </a:r>
          </a:p>
          <a:p>
            <a:pPr lvl="1">
              <a:defRPr/>
            </a:pPr>
            <a:r>
              <a:rPr lang="es-ES" altLang="es-CO" dirty="0"/>
              <a:t>Medio de cambio de aceptación amplia (</a:t>
            </a:r>
            <a:r>
              <a:rPr lang="es-ES" altLang="es-CO" dirty="0" err="1"/>
              <a:t>Caract</a:t>
            </a:r>
            <a:r>
              <a:rPr lang="es-ES" altLang="es-CO" dirty="0"/>
              <a:t>.)</a:t>
            </a:r>
          </a:p>
          <a:p>
            <a:pPr lvl="1">
              <a:defRPr/>
            </a:pPr>
            <a:r>
              <a:rPr lang="es-ES" altLang="es-CO" dirty="0"/>
              <a:t>Unidad de cuenta (propiedad)</a:t>
            </a:r>
          </a:p>
          <a:p>
            <a:pPr lvl="1">
              <a:defRPr/>
            </a:pPr>
            <a:r>
              <a:rPr lang="es-ES" altLang="es-CO" dirty="0"/>
              <a:t>Reserva de valor (propiedad)</a:t>
            </a:r>
          </a:p>
          <a:p>
            <a:pPr>
              <a:defRPr/>
            </a:pPr>
            <a:r>
              <a:rPr lang="es-ES" altLang="es-CO" dirty="0"/>
              <a:t>Evita doble coincidencia de intereses</a:t>
            </a:r>
          </a:p>
          <a:p>
            <a:pPr>
              <a:defRPr/>
            </a:pPr>
            <a:r>
              <a:rPr lang="es-ES" altLang="es-CO" dirty="0"/>
              <a:t>Dinero</a:t>
            </a:r>
          </a:p>
          <a:p>
            <a:pPr lvl="1">
              <a:defRPr/>
            </a:pPr>
            <a:r>
              <a:rPr lang="es-ES" altLang="es-CO" dirty="0"/>
              <a:t>Activo</a:t>
            </a:r>
          </a:p>
          <a:p>
            <a:pPr lvl="1">
              <a:defRPr/>
            </a:pPr>
            <a:r>
              <a:rPr lang="es-ES" altLang="es-CO" dirty="0"/>
              <a:t>Fiat </a:t>
            </a:r>
            <a:r>
              <a:rPr lang="mr-IN" altLang="es-CO" dirty="0" smtClean="0"/>
              <a:t>–</a:t>
            </a:r>
            <a:r>
              <a:rPr lang="es-ES" altLang="es-CO" dirty="0" smtClean="0"/>
              <a:t> fiduciario </a:t>
            </a:r>
          </a:p>
          <a:p>
            <a:pPr marL="0" indent="0">
              <a:buNone/>
              <a:defRPr/>
            </a:pPr>
            <a:r>
              <a:rPr lang="es-ES" altLang="es-CO" sz="2000" dirty="0" smtClean="0"/>
              <a:t>Para </a:t>
            </a:r>
            <a:r>
              <a:rPr lang="es-ES" altLang="es-CO" sz="2000" dirty="0"/>
              <a:t>efecto de este ciclo, dinero es Efectivo + Depósitos en cuenta corriente</a:t>
            </a:r>
          </a:p>
          <a:p>
            <a:pPr>
              <a:defRPr/>
            </a:pPr>
            <a:endParaRPr lang="es-ES" altLang="es-CO" dirty="0"/>
          </a:p>
          <a:p>
            <a:endParaRPr lang="en-US" dirty="0"/>
          </a:p>
        </p:txBody>
      </p:sp>
    </p:spTree>
    <p:extLst>
      <p:ext uri="{BB962C8B-B14F-4D97-AF65-F5344CB8AC3E}">
        <p14:creationId xmlns:p14="http://schemas.microsoft.com/office/powerpoint/2010/main" val="1319836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991892" y="1906292"/>
            <a:ext cx="10361908" cy="4247317"/>
          </a:xfrm>
          <a:prstGeom prst="rect">
            <a:avLst/>
          </a:prstGeom>
          <a:noFill/>
        </p:spPr>
        <p:txBody>
          <a:bodyPr wrap="square" rtlCol="0">
            <a:spAutoFit/>
          </a:bodyPr>
          <a:lstStyle/>
          <a:p>
            <a:r>
              <a:rPr lang="en-US" dirty="0"/>
              <a:t>Because money demand </a:t>
            </a:r>
            <a:r>
              <a:rPr lang="en-US" dirty="0" err="1"/>
              <a:t>Md</a:t>
            </a:r>
            <a:r>
              <a:rPr lang="en-US" dirty="0"/>
              <a:t> is the average desired holding of cash balances C/2, (1</a:t>
            </a:r>
            <a:r>
              <a:rPr lang="en-US" dirty="0" smtClean="0"/>
              <a:t>)</a:t>
            </a:r>
          </a:p>
          <a:p>
            <a:endParaRPr lang="en-US" dirty="0"/>
          </a:p>
          <a:p>
            <a:r>
              <a:rPr lang="en-US" dirty="0" smtClean="0"/>
              <a:t>M</a:t>
            </a:r>
            <a:r>
              <a:rPr lang="en-US" baseline="30000" dirty="0"/>
              <a:t>*</a:t>
            </a:r>
            <a:r>
              <a:rPr lang="en-US" dirty="0"/>
              <a:t> =   </a:t>
            </a:r>
            <a:r>
              <a:rPr lang="en-US" dirty="0" smtClean="0"/>
              <a:t>½ √ 2</a:t>
            </a:r>
            <a:r>
              <a:rPr lang="en-US" dirty="0" smtClean="0">
                <a:latin typeface="Symbol" charset="2"/>
                <a:ea typeface="Symbol" charset="2"/>
                <a:cs typeface="Symbol" charset="2"/>
              </a:rPr>
              <a:t>a</a:t>
            </a:r>
            <a:r>
              <a:rPr lang="en-US" dirty="0" smtClean="0"/>
              <a:t> </a:t>
            </a:r>
            <a:r>
              <a:rPr lang="en-US" dirty="0"/>
              <a:t>T / </a:t>
            </a:r>
            <a:r>
              <a:rPr lang="en-US" i="1" dirty="0"/>
              <a:t>i</a:t>
            </a:r>
            <a:r>
              <a:rPr lang="en-US" i="1" dirty="0" smtClean="0"/>
              <a:t> = √ </a:t>
            </a:r>
            <a:r>
              <a:rPr lang="en-US" dirty="0" smtClean="0">
                <a:latin typeface="Symbol" charset="2"/>
                <a:ea typeface="Symbol" charset="2"/>
                <a:cs typeface="Symbol" charset="2"/>
              </a:rPr>
              <a:t>a</a:t>
            </a:r>
            <a:r>
              <a:rPr lang="en-US" dirty="0" smtClean="0"/>
              <a:t> </a:t>
            </a:r>
            <a:r>
              <a:rPr lang="en-US" dirty="0"/>
              <a:t>T / </a:t>
            </a:r>
            <a:r>
              <a:rPr lang="en-US" dirty="0" smtClean="0"/>
              <a:t>2</a:t>
            </a:r>
            <a:r>
              <a:rPr lang="en-US" i="1" dirty="0" smtClean="0"/>
              <a:t>i</a:t>
            </a:r>
            <a:endParaRPr lang="en-US" dirty="0"/>
          </a:p>
          <a:p>
            <a:endParaRPr lang="en-US" dirty="0" smtClean="0"/>
          </a:p>
          <a:p>
            <a:r>
              <a:rPr lang="en-US" dirty="0" smtClean="0"/>
              <a:t> </a:t>
            </a:r>
            <a:r>
              <a:rPr lang="en-US" dirty="0"/>
              <a:t>This is the famous square root rule. 2 It has these implications for the demand for money: 1. The transactions demand for money is negatively related to the interest rate </a:t>
            </a:r>
            <a:r>
              <a:rPr lang="en-US" dirty="0" err="1"/>
              <a:t>i</a:t>
            </a:r>
            <a:r>
              <a:rPr lang="en-US" dirty="0"/>
              <a:t>. 2. The transactions demand for money is positively related to income, but there are economies of scale in money holdings—that is, the demand for money rises less than proportionally with income. For example, if T0 quadruples in Equation 1</a:t>
            </a:r>
            <a:r>
              <a:rPr lang="en-US" dirty="0" smtClean="0"/>
              <a:t>,</a:t>
            </a:r>
            <a:r>
              <a:rPr lang="en-US" dirty="0"/>
              <a:t> the demand for money only doubles. 3. A lowering of the brokerage costs due to technological improvements would decrease the demand for money. 4. There is no money illusion in the demand for money. If the price level doubles, T0 and b will double. Equation 1 then indicates that M will double as well. Thus the demand for real money balances remains unchanged, which makes sense because neither the interest rate nor real income has changed. </a:t>
            </a:r>
            <a:r>
              <a:rPr lang="en-US" dirty="0" smtClean="0"/>
              <a:t>Ref </a:t>
            </a:r>
            <a:r>
              <a:rPr lang="en-US" dirty="0" smtClean="0">
                <a:hlinkClick r:id="rId2"/>
              </a:rPr>
              <a:t>aquí</a:t>
            </a:r>
            <a:endParaRPr lang="en-US" dirty="0" smtClean="0"/>
          </a:p>
          <a:p>
            <a:endParaRPr lang="en-US" dirty="0"/>
          </a:p>
          <a:p>
            <a:endParaRPr lang="en-US" dirty="0"/>
          </a:p>
        </p:txBody>
      </p:sp>
    </p:spTree>
    <p:extLst>
      <p:ext uri="{BB962C8B-B14F-4D97-AF65-F5344CB8AC3E}">
        <p14:creationId xmlns:p14="http://schemas.microsoft.com/office/powerpoint/2010/main" val="1756817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Portafolio</a:t>
            </a:r>
            <a:endParaRPr lang="en-US"/>
          </a:p>
        </p:txBody>
      </p:sp>
    </p:spTree>
    <p:extLst>
      <p:ext uri="{BB962C8B-B14F-4D97-AF65-F5344CB8AC3E}">
        <p14:creationId xmlns:p14="http://schemas.microsoft.com/office/powerpoint/2010/main" val="1412225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Demanda</a:t>
            </a:r>
            <a:r>
              <a:rPr lang="en-US" dirty="0" smtClean="0"/>
              <a:t> de </a:t>
            </a:r>
            <a:r>
              <a:rPr lang="en-US" dirty="0" err="1"/>
              <a:t>E</a:t>
            </a:r>
            <a:r>
              <a:rPr lang="en-US" dirty="0" err="1" smtClean="0"/>
              <a:t>slefina</a:t>
            </a:r>
            <a:endParaRPr lang="en-US" dirty="0"/>
          </a:p>
        </p:txBody>
      </p:sp>
      <p:sp>
        <p:nvSpPr>
          <p:cNvPr id="3" name="Content Placeholder 2"/>
          <p:cNvSpPr>
            <a:spLocks noGrp="1"/>
          </p:cNvSpPr>
          <p:nvPr>
            <p:ph idx="1"/>
          </p:nvPr>
        </p:nvSpPr>
        <p:spPr/>
        <p:txBody>
          <a:bodyPr/>
          <a:lstStyle/>
          <a:p>
            <a:endParaRPr lang="en-US" dirty="0"/>
          </a:p>
        </p:txBody>
      </p:sp>
      <p:sp>
        <p:nvSpPr>
          <p:cNvPr id="4" name="Oval 3"/>
          <p:cNvSpPr/>
          <p:nvPr/>
        </p:nvSpPr>
        <p:spPr>
          <a:xfrm>
            <a:off x="10430359" y="697424"/>
            <a:ext cx="340963" cy="3254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687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Demanda</a:t>
            </a:r>
            <a:r>
              <a:rPr lang="en-US" dirty="0" smtClean="0"/>
              <a:t> </a:t>
            </a:r>
            <a:r>
              <a:rPr lang="en-US" dirty="0" err="1" smtClean="0">
                <a:solidFill>
                  <a:srgbClr val="FF0000"/>
                </a:solidFill>
              </a:rPr>
              <a:t>Eslefina</a:t>
            </a:r>
            <a:endParaRPr lang="en-US" dirty="0">
              <a:solidFill>
                <a:srgbClr val="FF0000"/>
              </a:solidFill>
            </a:endParaRPr>
          </a:p>
        </p:txBody>
      </p:sp>
      <p:pic>
        <p:nvPicPr>
          <p:cNvPr id="3" name="Picture 2"/>
          <p:cNvPicPr>
            <a:picLocks noChangeAspect="1"/>
          </p:cNvPicPr>
          <p:nvPr/>
        </p:nvPicPr>
        <p:blipFill>
          <a:blip r:embed="rId2"/>
          <a:stretch>
            <a:fillRect/>
          </a:stretch>
        </p:blipFill>
        <p:spPr>
          <a:xfrm>
            <a:off x="1246068" y="3341723"/>
            <a:ext cx="2690501" cy="1621774"/>
          </a:xfrm>
          <a:prstGeom prst="rect">
            <a:avLst/>
          </a:prstGeom>
        </p:spPr>
      </p:pic>
      <p:sp>
        <p:nvSpPr>
          <p:cNvPr id="4" name="Rectangle 3"/>
          <p:cNvSpPr/>
          <p:nvPr/>
        </p:nvSpPr>
        <p:spPr>
          <a:xfrm>
            <a:off x="1024180" y="2957760"/>
            <a:ext cx="1293431" cy="369332"/>
          </a:xfrm>
          <a:prstGeom prst="rect">
            <a:avLst/>
          </a:prstGeom>
        </p:spPr>
        <p:txBody>
          <a:bodyPr wrap="none">
            <a:spAutoFit/>
          </a:bodyPr>
          <a:lstStyle/>
          <a:p>
            <a:r>
              <a:rPr lang="en-US" dirty="0" err="1" smtClean="0"/>
              <a:t>Dinero</a:t>
            </a:r>
            <a:r>
              <a:rPr lang="en-US" dirty="0" smtClean="0"/>
              <a:t> + CA</a:t>
            </a:r>
            <a:endParaRPr lang="en-US" dirty="0"/>
          </a:p>
        </p:txBody>
      </p:sp>
      <p:sp>
        <p:nvSpPr>
          <p:cNvPr id="5" name="Rectangle 4"/>
          <p:cNvSpPr/>
          <p:nvPr/>
        </p:nvSpPr>
        <p:spPr>
          <a:xfrm>
            <a:off x="3497891" y="4963497"/>
            <a:ext cx="877356" cy="369332"/>
          </a:xfrm>
          <a:prstGeom prst="rect">
            <a:avLst/>
          </a:prstGeom>
        </p:spPr>
        <p:txBody>
          <a:bodyPr wrap="none">
            <a:spAutoFit/>
          </a:bodyPr>
          <a:lstStyle/>
          <a:p>
            <a:r>
              <a:rPr lang="en-US" dirty="0" err="1"/>
              <a:t>Ingreso</a:t>
            </a:r>
            <a:endParaRPr lang="en-US" dirty="0"/>
          </a:p>
        </p:txBody>
      </p:sp>
      <p:sp>
        <p:nvSpPr>
          <p:cNvPr id="6" name="Freeform 5"/>
          <p:cNvSpPr/>
          <p:nvPr/>
        </p:nvSpPr>
        <p:spPr>
          <a:xfrm>
            <a:off x="5990897" y="3668108"/>
            <a:ext cx="3563006" cy="1156140"/>
          </a:xfrm>
          <a:custGeom>
            <a:avLst/>
            <a:gdLst>
              <a:gd name="connsiteX0" fmla="*/ 0 w 3563006"/>
              <a:gd name="connsiteY0" fmla="*/ 1156140 h 1156140"/>
              <a:gd name="connsiteX1" fmla="*/ 1208689 w 3563006"/>
              <a:gd name="connsiteY1" fmla="*/ 851340 h 1156140"/>
              <a:gd name="connsiteX2" fmla="*/ 1292772 w 3563006"/>
              <a:gd name="connsiteY2" fmla="*/ 819809 h 1156140"/>
              <a:gd name="connsiteX3" fmla="*/ 2207172 w 3563006"/>
              <a:gd name="connsiteY3" fmla="*/ 2 h 1156140"/>
              <a:gd name="connsiteX4" fmla="*/ 3563006 w 3563006"/>
              <a:gd name="connsiteY4" fmla="*/ 809299 h 1156140"/>
              <a:gd name="connsiteX5" fmla="*/ 3563006 w 3563006"/>
              <a:gd name="connsiteY5" fmla="*/ 809299 h 115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3006" h="1156140">
                <a:moveTo>
                  <a:pt x="0" y="1156140"/>
                </a:moveTo>
                <a:lnTo>
                  <a:pt x="1208689" y="851340"/>
                </a:lnTo>
                <a:cubicBezTo>
                  <a:pt x="1424151" y="795285"/>
                  <a:pt x="1126358" y="961699"/>
                  <a:pt x="1292772" y="819809"/>
                </a:cubicBezTo>
                <a:cubicBezTo>
                  <a:pt x="1459186" y="677919"/>
                  <a:pt x="1828800" y="1754"/>
                  <a:pt x="2207172" y="2"/>
                </a:cubicBezTo>
                <a:cubicBezTo>
                  <a:pt x="2585544" y="-1750"/>
                  <a:pt x="3563006" y="809299"/>
                  <a:pt x="3563006" y="809299"/>
                </a:cubicBezTo>
                <a:lnTo>
                  <a:pt x="3563006" y="80929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017876" y="4824248"/>
            <a:ext cx="1166648" cy="369332"/>
          </a:xfrm>
          <a:prstGeom prst="rect">
            <a:avLst/>
          </a:prstGeom>
          <a:noFill/>
        </p:spPr>
        <p:txBody>
          <a:bodyPr wrap="square" rtlCol="0">
            <a:spAutoFit/>
          </a:bodyPr>
          <a:lstStyle/>
          <a:p>
            <a:r>
              <a:rPr lang="en-US" dirty="0" err="1"/>
              <a:t>Ingreso</a:t>
            </a:r>
            <a:endParaRPr lang="en-US" dirty="0"/>
          </a:p>
        </p:txBody>
      </p:sp>
      <p:sp>
        <p:nvSpPr>
          <p:cNvPr id="9" name="Rectangle 8"/>
          <p:cNvSpPr/>
          <p:nvPr/>
        </p:nvSpPr>
        <p:spPr>
          <a:xfrm>
            <a:off x="5270609" y="2773094"/>
            <a:ext cx="1293431" cy="369332"/>
          </a:xfrm>
          <a:prstGeom prst="rect">
            <a:avLst/>
          </a:prstGeom>
        </p:spPr>
        <p:txBody>
          <a:bodyPr wrap="none">
            <a:spAutoFit/>
          </a:bodyPr>
          <a:lstStyle/>
          <a:p>
            <a:r>
              <a:rPr lang="en-US" dirty="0" err="1"/>
              <a:t>Dinero</a:t>
            </a:r>
            <a:r>
              <a:rPr lang="en-US" dirty="0"/>
              <a:t> + CA</a:t>
            </a:r>
          </a:p>
        </p:txBody>
      </p:sp>
    </p:spTree>
    <p:extLst>
      <p:ext uri="{BB962C8B-B14F-4D97-AF65-F5344CB8AC3E}">
        <p14:creationId xmlns:p14="http://schemas.microsoft.com/office/powerpoint/2010/main" val="16634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Demanda</a:t>
            </a:r>
            <a:r>
              <a:rPr lang="en-US" dirty="0" smtClean="0"/>
              <a:t> </a:t>
            </a:r>
            <a:r>
              <a:rPr lang="en-US" dirty="0" err="1" smtClean="0"/>
              <a:t>Eslefina</a:t>
            </a:r>
            <a:r>
              <a:rPr lang="en-US" dirty="0" smtClean="0"/>
              <a:t> </a:t>
            </a:r>
            <a:r>
              <a:rPr lang="en-US" dirty="0" err="1" smtClean="0"/>
              <a:t>anteriores</a:t>
            </a:r>
            <a:endParaRPr lang="en-US" dirty="0"/>
          </a:p>
        </p:txBody>
      </p:sp>
      <p:cxnSp>
        <p:nvCxnSpPr>
          <p:cNvPr id="6" name="Straight Connector 5"/>
          <p:cNvCxnSpPr/>
          <p:nvPr/>
        </p:nvCxnSpPr>
        <p:spPr>
          <a:xfrm>
            <a:off x="3369733" y="2082800"/>
            <a:ext cx="16934" cy="2777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454400" y="4859867"/>
            <a:ext cx="4131733" cy="169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776133" y="2843717"/>
            <a:ext cx="3860800" cy="1768573"/>
          </a:xfrm>
          <a:custGeom>
            <a:avLst/>
            <a:gdLst>
              <a:gd name="connsiteX0" fmla="*/ 0 w 3860800"/>
              <a:gd name="connsiteY0" fmla="*/ 1050950 h 1768573"/>
              <a:gd name="connsiteX1" fmla="*/ 643467 w 3860800"/>
              <a:gd name="connsiteY1" fmla="*/ 1728283 h 1768573"/>
              <a:gd name="connsiteX2" fmla="*/ 2133600 w 3860800"/>
              <a:gd name="connsiteY2" fmla="*/ 1083 h 1768573"/>
              <a:gd name="connsiteX3" fmla="*/ 3166534 w 3860800"/>
              <a:gd name="connsiteY3" fmla="*/ 1457350 h 1768573"/>
              <a:gd name="connsiteX4" fmla="*/ 3860800 w 3860800"/>
              <a:gd name="connsiteY4" fmla="*/ 729216 h 1768573"/>
              <a:gd name="connsiteX5" fmla="*/ 3860800 w 3860800"/>
              <a:gd name="connsiteY5" fmla="*/ 729216 h 176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1768573">
                <a:moveTo>
                  <a:pt x="0" y="1050950"/>
                </a:moveTo>
                <a:cubicBezTo>
                  <a:pt x="143933" y="1477105"/>
                  <a:pt x="287867" y="1903261"/>
                  <a:pt x="643467" y="1728283"/>
                </a:cubicBezTo>
                <a:cubicBezTo>
                  <a:pt x="999067" y="1553305"/>
                  <a:pt x="1713089" y="46238"/>
                  <a:pt x="2133600" y="1083"/>
                </a:cubicBezTo>
                <a:cubicBezTo>
                  <a:pt x="2554111" y="-44072"/>
                  <a:pt x="2878667" y="1335995"/>
                  <a:pt x="3166534" y="1457350"/>
                </a:cubicBezTo>
                <a:cubicBezTo>
                  <a:pt x="3454401" y="1578706"/>
                  <a:pt x="3860800" y="729216"/>
                  <a:pt x="3860800" y="729216"/>
                </a:cubicBezTo>
                <a:lnTo>
                  <a:pt x="3860800" y="729216"/>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96930" y="1897870"/>
            <a:ext cx="815736" cy="369332"/>
          </a:xfrm>
          <a:prstGeom prst="rect">
            <a:avLst/>
          </a:prstGeom>
          <a:noFill/>
        </p:spPr>
        <p:txBody>
          <a:bodyPr wrap="none" rtlCol="0">
            <a:spAutoFit/>
          </a:bodyPr>
          <a:lstStyle/>
          <a:p>
            <a:r>
              <a:rPr lang="en-US" dirty="0" err="1" smtClean="0"/>
              <a:t>Dinero</a:t>
            </a:r>
            <a:endParaRPr lang="en-US" dirty="0"/>
          </a:p>
        </p:txBody>
      </p:sp>
      <p:sp>
        <p:nvSpPr>
          <p:cNvPr id="11" name="TextBox 10"/>
          <p:cNvSpPr txBox="1"/>
          <p:nvPr/>
        </p:nvSpPr>
        <p:spPr>
          <a:xfrm>
            <a:off x="7586133" y="5124377"/>
            <a:ext cx="877356" cy="369332"/>
          </a:xfrm>
          <a:prstGeom prst="rect">
            <a:avLst/>
          </a:prstGeom>
          <a:noFill/>
        </p:spPr>
        <p:txBody>
          <a:bodyPr wrap="none" rtlCol="0">
            <a:spAutoFit/>
          </a:bodyPr>
          <a:lstStyle/>
          <a:p>
            <a:r>
              <a:rPr lang="en-US" dirty="0" err="1" smtClean="0"/>
              <a:t>Ingreso</a:t>
            </a:r>
            <a:endParaRPr lang="en-US" dirty="0"/>
          </a:p>
        </p:txBody>
      </p:sp>
    </p:spTree>
    <p:extLst>
      <p:ext uri="{BB962C8B-B14F-4D97-AF65-F5344CB8AC3E}">
        <p14:creationId xmlns:p14="http://schemas.microsoft.com/office/powerpoint/2010/main" val="100137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Estacional</a:t>
            </a:r>
            <a:endParaRPr lang="en-US" dirty="0"/>
          </a:p>
        </p:txBody>
      </p:sp>
      <p:sp>
        <p:nvSpPr>
          <p:cNvPr id="4" name="Rectangle 3"/>
          <p:cNvSpPr/>
          <p:nvPr/>
        </p:nvSpPr>
        <p:spPr>
          <a:xfrm>
            <a:off x="534456" y="6353741"/>
            <a:ext cx="2056973" cy="276999"/>
          </a:xfrm>
          <a:prstGeom prst="rect">
            <a:avLst/>
          </a:prstGeom>
        </p:spPr>
        <p:txBody>
          <a:bodyPr wrap="none">
            <a:spAutoFit/>
          </a:bodyPr>
          <a:lstStyle/>
          <a:p>
            <a:r>
              <a:rPr lang="en-US" sz="1200" dirty="0"/>
              <a:t>Fuente: Banco de la </a:t>
            </a:r>
            <a:r>
              <a:rPr lang="en-US" sz="1200" dirty="0" err="1"/>
              <a:t>República</a:t>
            </a:r>
            <a:endParaRPr lang="en-US" sz="1200" dirty="0"/>
          </a:p>
        </p:txBody>
      </p:sp>
      <p:pic>
        <p:nvPicPr>
          <p:cNvPr id="5" name="Picture 4"/>
          <p:cNvPicPr>
            <a:picLocks noChangeAspect="1"/>
          </p:cNvPicPr>
          <p:nvPr/>
        </p:nvPicPr>
        <p:blipFill>
          <a:blip r:embed="rId2"/>
          <a:stretch>
            <a:fillRect/>
          </a:stretch>
        </p:blipFill>
        <p:spPr>
          <a:xfrm>
            <a:off x="2863419" y="1436357"/>
            <a:ext cx="7194981" cy="5171715"/>
          </a:xfrm>
          <a:prstGeom prst="rect">
            <a:avLst/>
          </a:prstGeom>
        </p:spPr>
      </p:pic>
    </p:spTree>
    <p:extLst>
      <p:ext uri="{BB962C8B-B14F-4D97-AF65-F5344CB8AC3E}">
        <p14:creationId xmlns:p14="http://schemas.microsoft.com/office/powerpoint/2010/main" val="19572030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Dinero</a:t>
            </a:r>
            <a:r>
              <a:rPr lang="en-US" dirty="0" smtClean="0"/>
              <a:t> y </a:t>
            </a:r>
            <a:r>
              <a:rPr lang="en-US" dirty="0" err="1" smtClean="0"/>
              <a:t>producto</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1509791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
            </a:r>
            <a:r>
              <a:rPr lang="en-US" dirty="0" err="1" smtClean="0"/>
              <a:t>Relación</a:t>
            </a:r>
            <a:r>
              <a:rPr lang="en-US" dirty="0"/>
              <a:t>?</a:t>
            </a:r>
          </a:p>
        </p:txBody>
      </p:sp>
      <p:sp>
        <p:nvSpPr>
          <p:cNvPr id="5" name="Content Placeholder 4"/>
          <p:cNvSpPr>
            <a:spLocks noGrp="1"/>
          </p:cNvSpPr>
          <p:nvPr>
            <p:ph idx="1"/>
          </p:nvPr>
        </p:nvSpPr>
        <p:spPr/>
        <p:txBody>
          <a:bodyPr/>
          <a:lstStyle/>
          <a:p>
            <a:pPr>
              <a:defRPr/>
            </a:pPr>
            <a:r>
              <a:rPr lang="es-ES" altLang="es-CO" dirty="0" smtClean="0"/>
              <a:t>Dicotomía clásica</a:t>
            </a:r>
            <a:endParaRPr lang="es-ES" altLang="es-CO" dirty="0"/>
          </a:p>
          <a:p>
            <a:pPr lvl="1">
              <a:defRPr/>
            </a:pPr>
            <a:r>
              <a:rPr lang="es-ES" altLang="es-CO" dirty="0"/>
              <a:t>Dinero como un "velo"</a:t>
            </a:r>
          </a:p>
          <a:p>
            <a:pPr lvl="1">
              <a:defRPr/>
            </a:pPr>
            <a:r>
              <a:rPr lang="es-ES" altLang="es-CO" dirty="0"/>
              <a:t>Relación entre una variable típicamente </a:t>
            </a:r>
            <a:r>
              <a:rPr lang="es-ES" altLang="es-CO" dirty="0" smtClean="0"/>
              <a:t>real - empleo - y  </a:t>
            </a:r>
            <a:r>
              <a:rPr lang="es-ES" altLang="es-CO" dirty="0"/>
              <a:t>una típicamente </a:t>
            </a:r>
            <a:r>
              <a:rPr lang="es-ES" altLang="es-CO" dirty="0" smtClean="0"/>
              <a:t>monetaria</a:t>
            </a:r>
            <a:r>
              <a:rPr lang="es-ES" altLang="es-CO" dirty="0"/>
              <a:t> </a:t>
            </a:r>
            <a:r>
              <a:rPr lang="es-ES" altLang="es-CO" dirty="0" smtClean="0"/>
              <a:t>- Inflación -</a:t>
            </a:r>
            <a:endParaRPr lang="es-ES" altLang="es-CO" dirty="0"/>
          </a:p>
          <a:p>
            <a:pPr>
              <a:defRPr/>
            </a:pPr>
            <a:r>
              <a:rPr lang="es-ES" altLang="es-CO" dirty="0"/>
              <a:t>La </a:t>
            </a:r>
            <a:r>
              <a:rPr lang="es-ES" altLang="es-CO" dirty="0" smtClean="0"/>
              <a:t>curva </a:t>
            </a:r>
            <a:r>
              <a:rPr lang="es-ES" altLang="es-CO" dirty="0"/>
              <a:t>de Phillips</a:t>
            </a:r>
          </a:p>
          <a:p>
            <a:endParaRPr lang="en-US" dirty="0"/>
          </a:p>
        </p:txBody>
      </p:sp>
      <p:pic>
        <p:nvPicPr>
          <p:cNvPr id="6" name="Picture 5"/>
          <p:cNvPicPr>
            <a:picLocks noChangeAspect="1"/>
          </p:cNvPicPr>
          <p:nvPr/>
        </p:nvPicPr>
        <p:blipFill>
          <a:blip r:embed="rId2"/>
          <a:stretch>
            <a:fillRect/>
          </a:stretch>
        </p:blipFill>
        <p:spPr>
          <a:xfrm>
            <a:off x="6652683" y="3344334"/>
            <a:ext cx="4557184" cy="3064727"/>
          </a:xfrm>
          <a:prstGeom prst="rect">
            <a:avLst/>
          </a:prstGeom>
        </p:spPr>
      </p:pic>
      <p:sp>
        <p:nvSpPr>
          <p:cNvPr id="7" name="TextBox 6"/>
          <p:cNvSpPr txBox="1"/>
          <p:nvPr/>
        </p:nvSpPr>
        <p:spPr>
          <a:xfrm>
            <a:off x="7136631" y="3209397"/>
            <a:ext cx="2253374" cy="276999"/>
          </a:xfrm>
          <a:prstGeom prst="rect">
            <a:avLst/>
          </a:prstGeom>
          <a:noFill/>
        </p:spPr>
        <p:txBody>
          <a:bodyPr wrap="none" rtlCol="0">
            <a:spAutoFit/>
          </a:bodyPr>
          <a:lstStyle/>
          <a:p>
            <a:r>
              <a:rPr lang="en-US" sz="1200" dirty="0" err="1" smtClean="0"/>
              <a:t>Tasas</a:t>
            </a:r>
            <a:r>
              <a:rPr lang="en-US" sz="1200" dirty="0" smtClean="0"/>
              <a:t> de </a:t>
            </a:r>
            <a:r>
              <a:rPr lang="en-US" sz="1200" dirty="0" err="1" smtClean="0"/>
              <a:t>crecimiento</a:t>
            </a:r>
            <a:r>
              <a:rPr lang="en-US" sz="1200" dirty="0" smtClean="0"/>
              <a:t> PIB y M1  %</a:t>
            </a:r>
            <a:endParaRPr lang="en-US" sz="1200" dirty="0"/>
          </a:p>
        </p:txBody>
      </p:sp>
    </p:spTree>
    <p:extLst>
      <p:ext uri="{BB962C8B-B14F-4D97-AF65-F5344CB8AC3E}">
        <p14:creationId xmlns:p14="http://schemas.microsoft.com/office/powerpoint/2010/main" val="2144702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 </a:t>
            </a:r>
            <a:r>
              <a:rPr lang="en-US" dirty="0" err="1" smtClean="0"/>
              <a:t>curva</a:t>
            </a:r>
            <a:r>
              <a:rPr lang="en-US" dirty="0" smtClean="0"/>
              <a:t> de Phillips</a:t>
            </a:r>
            <a:endParaRPr lang="en-US" dirty="0"/>
          </a:p>
        </p:txBody>
      </p:sp>
      <p:pic>
        <p:nvPicPr>
          <p:cNvPr id="5" name="Picture 4"/>
          <p:cNvPicPr>
            <a:picLocks noChangeAspect="1"/>
          </p:cNvPicPr>
          <p:nvPr/>
        </p:nvPicPr>
        <p:blipFill>
          <a:blip r:embed="rId2"/>
          <a:stretch>
            <a:fillRect/>
          </a:stretch>
        </p:blipFill>
        <p:spPr>
          <a:xfrm>
            <a:off x="3242733" y="1839383"/>
            <a:ext cx="4851399" cy="4350088"/>
          </a:xfrm>
          <a:prstGeom prst="rect">
            <a:avLst/>
          </a:prstGeom>
        </p:spPr>
      </p:pic>
      <p:sp>
        <p:nvSpPr>
          <p:cNvPr id="7" name="Freeform 6"/>
          <p:cNvSpPr/>
          <p:nvPr/>
        </p:nvSpPr>
        <p:spPr>
          <a:xfrm>
            <a:off x="4963886" y="2434442"/>
            <a:ext cx="2885704" cy="2434441"/>
          </a:xfrm>
          <a:custGeom>
            <a:avLst/>
            <a:gdLst>
              <a:gd name="connsiteX0" fmla="*/ 0 w 2885704"/>
              <a:gd name="connsiteY0" fmla="*/ 0 h 2434441"/>
              <a:gd name="connsiteX1" fmla="*/ 771896 w 2885704"/>
              <a:gd name="connsiteY1" fmla="*/ 1591293 h 2434441"/>
              <a:gd name="connsiteX2" fmla="*/ 2885704 w 2885704"/>
              <a:gd name="connsiteY2" fmla="*/ 2434441 h 2434441"/>
              <a:gd name="connsiteX3" fmla="*/ 2885704 w 2885704"/>
              <a:gd name="connsiteY3" fmla="*/ 2434441 h 2434441"/>
            </a:gdLst>
            <a:ahLst/>
            <a:cxnLst>
              <a:cxn ang="0">
                <a:pos x="connsiteX0" y="connsiteY0"/>
              </a:cxn>
              <a:cxn ang="0">
                <a:pos x="connsiteX1" y="connsiteY1"/>
              </a:cxn>
              <a:cxn ang="0">
                <a:pos x="connsiteX2" y="connsiteY2"/>
              </a:cxn>
              <a:cxn ang="0">
                <a:pos x="connsiteX3" y="connsiteY3"/>
              </a:cxn>
            </a:cxnLst>
            <a:rect l="l" t="t" r="r" b="b"/>
            <a:pathLst>
              <a:path w="2885704" h="2434441">
                <a:moveTo>
                  <a:pt x="0" y="0"/>
                </a:moveTo>
                <a:cubicBezTo>
                  <a:pt x="145472" y="592776"/>
                  <a:pt x="290945" y="1185553"/>
                  <a:pt x="771896" y="1591293"/>
                </a:cubicBezTo>
                <a:cubicBezTo>
                  <a:pt x="1252847" y="1997033"/>
                  <a:pt x="2885704" y="2434441"/>
                  <a:pt x="2885704" y="2434441"/>
                </a:cubicBezTo>
                <a:lnTo>
                  <a:pt x="2885704" y="2434441"/>
                </a:ln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3941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 </a:t>
            </a:r>
            <a:r>
              <a:rPr lang="en-US" dirty="0" err="1" smtClean="0"/>
              <a:t>curva</a:t>
            </a:r>
            <a:r>
              <a:rPr lang="en-US" dirty="0" smtClean="0"/>
              <a:t> de Phillips</a:t>
            </a:r>
            <a:endParaRPr lang="en-US" dirty="0"/>
          </a:p>
        </p:txBody>
      </p:sp>
      <p:pic>
        <p:nvPicPr>
          <p:cNvPr id="5" name="Picture 4"/>
          <p:cNvPicPr>
            <a:picLocks noChangeAspect="1"/>
          </p:cNvPicPr>
          <p:nvPr/>
        </p:nvPicPr>
        <p:blipFill>
          <a:blip r:embed="rId2"/>
          <a:stretch>
            <a:fillRect/>
          </a:stretch>
        </p:blipFill>
        <p:spPr>
          <a:xfrm>
            <a:off x="3242733" y="1839383"/>
            <a:ext cx="4851399" cy="4350088"/>
          </a:xfrm>
          <a:prstGeom prst="rect">
            <a:avLst/>
          </a:prstGeom>
        </p:spPr>
      </p:pic>
      <p:sp>
        <p:nvSpPr>
          <p:cNvPr id="7" name="Freeform 6"/>
          <p:cNvSpPr/>
          <p:nvPr/>
        </p:nvSpPr>
        <p:spPr>
          <a:xfrm>
            <a:off x="4963886" y="2434442"/>
            <a:ext cx="2885704" cy="2434441"/>
          </a:xfrm>
          <a:custGeom>
            <a:avLst/>
            <a:gdLst>
              <a:gd name="connsiteX0" fmla="*/ 0 w 2885704"/>
              <a:gd name="connsiteY0" fmla="*/ 0 h 2434441"/>
              <a:gd name="connsiteX1" fmla="*/ 771896 w 2885704"/>
              <a:gd name="connsiteY1" fmla="*/ 1591293 h 2434441"/>
              <a:gd name="connsiteX2" fmla="*/ 2885704 w 2885704"/>
              <a:gd name="connsiteY2" fmla="*/ 2434441 h 2434441"/>
              <a:gd name="connsiteX3" fmla="*/ 2885704 w 2885704"/>
              <a:gd name="connsiteY3" fmla="*/ 2434441 h 2434441"/>
            </a:gdLst>
            <a:ahLst/>
            <a:cxnLst>
              <a:cxn ang="0">
                <a:pos x="connsiteX0" y="connsiteY0"/>
              </a:cxn>
              <a:cxn ang="0">
                <a:pos x="connsiteX1" y="connsiteY1"/>
              </a:cxn>
              <a:cxn ang="0">
                <a:pos x="connsiteX2" y="connsiteY2"/>
              </a:cxn>
              <a:cxn ang="0">
                <a:pos x="connsiteX3" y="connsiteY3"/>
              </a:cxn>
            </a:cxnLst>
            <a:rect l="l" t="t" r="r" b="b"/>
            <a:pathLst>
              <a:path w="2885704" h="2434441">
                <a:moveTo>
                  <a:pt x="0" y="0"/>
                </a:moveTo>
                <a:cubicBezTo>
                  <a:pt x="145472" y="592776"/>
                  <a:pt x="290945" y="1185553"/>
                  <a:pt x="771896" y="1591293"/>
                </a:cubicBezTo>
                <a:cubicBezTo>
                  <a:pt x="1252847" y="1997033"/>
                  <a:pt x="2885704" y="2434441"/>
                  <a:pt x="2885704" y="2434441"/>
                </a:cubicBezTo>
                <a:lnTo>
                  <a:pt x="2885704" y="2434441"/>
                </a:ln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601576" y="2702467"/>
            <a:ext cx="4590424" cy="584775"/>
          </a:xfrm>
          <a:prstGeom prst="rect">
            <a:avLst/>
          </a:prstGeom>
        </p:spPr>
        <p:txBody>
          <a:bodyPr wrap="none">
            <a:spAutoFit/>
          </a:bodyPr>
          <a:lstStyle/>
          <a:p>
            <a:r>
              <a:rPr lang="en-US" sz="3200" dirty="0" smtClean="0"/>
              <a:t>¿</a:t>
            </a:r>
            <a:r>
              <a:rPr lang="en-US" sz="3200" dirty="0" err="1" smtClean="0"/>
              <a:t>Herramienta</a:t>
            </a:r>
            <a:r>
              <a:rPr lang="en-US" sz="3200" dirty="0" smtClean="0"/>
              <a:t> </a:t>
            </a:r>
            <a:r>
              <a:rPr lang="en-US" sz="3200" dirty="0"/>
              <a:t>de </a:t>
            </a:r>
            <a:r>
              <a:rPr lang="en-US" sz="3200" dirty="0" err="1" smtClean="0"/>
              <a:t>política</a:t>
            </a:r>
            <a:r>
              <a:rPr lang="en-US" sz="3200" dirty="0" smtClean="0"/>
              <a:t>? </a:t>
            </a:r>
            <a:endParaRPr lang="en-US" sz="3200" dirty="0"/>
          </a:p>
        </p:txBody>
      </p:sp>
    </p:spTree>
    <p:extLst>
      <p:ext uri="{BB962C8B-B14F-4D97-AF65-F5344CB8AC3E}">
        <p14:creationId xmlns:p14="http://schemas.microsoft.com/office/powerpoint/2010/main" val="12802223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Oferta</a:t>
            </a:r>
            <a:r>
              <a:rPr lang="en-US" dirty="0" smtClean="0"/>
              <a:t> de </a:t>
            </a:r>
            <a:r>
              <a:rPr lang="en-US" dirty="0" err="1" smtClean="0"/>
              <a:t>dinero</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50319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Friedman</a:t>
            </a:r>
            <a:endParaRPr lang="en-US" dirty="0"/>
          </a:p>
        </p:txBody>
      </p:sp>
      <p:pic>
        <p:nvPicPr>
          <p:cNvPr id="4" name="Picture 3"/>
          <p:cNvPicPr>
            <a:picLocks noChangeAspect="1"/>
          </p:cNvPicPr>
          <p:nvPr/>
        </p:nvPicPr>
        <p:blipFill>
          <a:blip r:embed="rId2"/>
          <a:stretch>
            <a:fillRect/>
          </a:stretch>
        </p:blipFill>
        <p:spPr>
          <a:xfrm>
            <a:off x="3242733" y="1839383"/>
            <a:ext cx="4851399" cy="4350088"/>
          </a:xfrm>
          <a:prstGeom prst="rect">
            <a:avLst/>
          </a:prstGeom>
        </p:spPr>
      </p:pic>
      <p:cxnSp>
        <p:nvCxnSpPr>
          <p:cNvPr id="6" name="Straight Connector 5"/>
          <p:cNvCxnSpPr/>
          <p:nvPr/>
        </p:nvCxnSpPr>
        <p:spPr>
          <a:xfrm>
            <a:off x="6028267" y="2184400"/>
            <a:ext cx="0" cy="281093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876976" y="5763061"/>
            <a:ext cx="2692725" cy="369332"/>
          </a:xfrm>
          <a:prstGeom prst="rect">
            <a:avLst/>
          </a:prstGeom>
          <a:noFill/>
        </p:spPr>
        <p:txBody>
          <a:bodyPr wrap="none" rtlCol="0">
            <a:spAutoFit/>
          </a:bodyPr>
          <a:lstStyle/>
          <a:p>
            <a:r>
              <a:rPr lang="en-US" dirty="0" err="1" smtClean="0"/>
              <a:t>Tasa</a:t>
            </a:r>
            <a:r>
              <a:rPr lang="en-US" dirty="0" smtClean="0"/>
              <a:t> natural de </a:t>
            </a:r>
            <a:r>
              <a:rPr lang="en-US" dirty="0" err="1" smtClean="0"/>
              <a:t>desempleo</a:t>
            </a:r>
            <a:endParaRPr lang="en-US" dirty="0"/>
          </a:p>
        </p:txBody>
      </p:sp>
      <p:cxnSp>
        <p:nvCxnSpPr>
          <p:cNvPr id="9" name="Straight Arrow Connector 8"/>
          <p:cNvCxnSpPr/>
          <p:nvPr/>
        </p:nvCxnSpPr>
        <p:spPr>
          <a:xfrm flipH="1" flipV="1">
            <a:off x="6040967" y="5535600"/>
            <a:ext cx="2730500" cy="37413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4764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Expectativas</a:t>
            </a:r>
            <a:r>
              <a:rPr lang="en-US" dirty="0" smtClean="0"/>
              <a:t> </a:t>
            </a:r>
            <a:r>
              <a:rPr lang="en-US" dirty="0" err="1" smtClean="0"/>
              <a:t>racionales</a:t>
            </a:r>
            <a:endParaRPr lang="en-US" dirty="0"/>
          </a:p>
        </p:txBody>
      </p:sp>
      <p:sp>
        <p:nvSpPr>
          <p:cNvPr id="4" name="Content Placeholder 3"/>
          <p:cNvSpPr>
            <a:spLocks noGrp="1"/>
          </p:cNvSpPr>
          <p:nvPr>
            <p:ph idx="1"/>
          </p:nvPr>
        </p:nvSpPr>
        <p:spPr/>
        <p:txBody>
          <a:bodyPr/>
          <a:lstStyle/>
          <a:p>
            <a:pPr>
              <a:defRPr/>
            </a:pPr>
            <a:r>
              <a:rPr lang="es-ES" altLang="es-CO" dirty="0"/>
              <a:t>Sorpresas cambian el PIB</a:t>
            </a:r>
          </a:p>
          <a:p>
            <a:pPr lvl="1">
              <a:defRPr/>
            </a:pPr>
            <a:r>
              <a:rPr lang="es-ES" altLang="es-CO" dirty="0"/>
              <a:t>Lo </a:t>
            </a:r>
            <a:r>
              <a:rPr lang="es-ES" altLang="es-CO" dirty="0" err="1"/>
              <a:t>anticipable</a:t>
            </a:r>
            <a:r>
              <a:rPr lang="es-ES" altLang="es-CO" dirty="0"/>
              <a:t> no</a:t>
            </a:r>
          </a:p>
          <a:p>
            <a:pPr lvl="1">
              <a:defRPr/>
            </a:pPr>
            <a:r>
              <a:rPr lang="es-ES" altLang="es-CO" dirty="0"/>
              <a:t>Inflación no se percibe como cambio en demanda o inflación </a:t>
            </a:r>
          </a:p>
          <a:p>
            <a:pPr lvl="1">
              <a:defRPr/>
            </a:pPr>
            <a:r>
              <a:rPr lang="es-ES" altLang="es-CO" dirty="0"/>
              <a:t>Sí puede cambiar en corto plazo pero </a:t>
            </a:r>
            <a:r>
              <a:rPr lang="es-ES" altLang="es-CO" dirty="0" smtClean="0"/>
              <a:t>costoso</a:t>
            </a:r>
            <a:endParaRPr lang="es-ES" altLang="es-CO" dirty="0"/>
          </a:p>
        </p:txBody>
      </p:sp>
    </p:spTree>
    <p:extLst>
      <p:ext uri="{BB962C8B-B14F-4D97-AF65-F5344CB8AC3E}">
        <p14:creationId xmlns:p14="http://schemas.microsoft.com/office/powerpoint/2010/main" val="16468730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Expectativas</a:t>
            </a:r>
            <a:r>
              <a:rPr lang="en-US" dirty="0" smtClean="0"/>
              <a:t> </a:t>
            </a:r>
            <a:r>
              <a:rPr lang="en-US" dirty="0" err="1" smtClean="0"/>
              <a:t>racionales</a:t>
            </a:r>
            <a:endParaRPr lang="en-US" dirty="0"/>
          </a:p>
        </p:txBody>
      </p:sp>
      <p:pic>
        <p:nvPicPr>
          <p:cNvPr id="4" name="Picture 3"/>
          <p:cNvPicPr>
            <a:picLocks noChangeAspect="1"/>
          </p:cNvPicPr>
          <p:nvPr/>
        </p:nvPicPr>
        <p:blipFill>
          <a:blip r:embed="rId2"/>
          <a:stretch>
            <a:fillRect/>
          </a:stretch>
        </p:blipFill>
        <p:spPr>
          <a:xfrm>
            <a:off x="3242733" y="1782305"/>
            <a:ext cx="4851399" cy="4350088"/>
          </a:xfrm>
          <a:prstGeom prst="rect">
            <a:avLst/>
          </a:prstGeom>
        </p:spPr>
      </p:pic>
      <p:cxnSp>
        <p:nvCxnSpPr>
          <p:cNvPr id="6" name="Straight Connector 5"/>
          <p:cNvCxnSpPr/>
          <p:nvPr/>
        </p:nvCxnSpPr>
        <p:spPr>
          <a:xfrm>
            <a:off x="6028267" y="2184400"/>
            <a:ext cx="0" cy="281093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876976" y="5763061"/>
            <a:ext cx="2692725" cy="369332"/>
          </a:xfrm>
          <a:prstGeom prst="rect">
            <a:avLst/>
          </a:prstGeom>
          <a:noFill/>
        </p:spPr>
        <p:txBody>
          <a:bodyPr wrap="none" rtlCol="0">
            <a:spAutoFit/>
          </a:bodyPr>
          <a:lstStyle/>
          <a:p>
            <a:r>
              <a:rPr lang="en-US" dirty="0" err="1" smtClean="0"/>
              <a:t>Tasa</a:t>
            </a:r>
            <a:r>
              <a:rPr lang="en-US" dirty="0" smtClean="0"/>
              <a:t> natural de </a:t>
            </a:r>
            <a:r>
              <a:rPr lang="en-US" dirty="0" err="1" smtClean="0"/>
              <a:t>desempleo</a:t>
            </a:r>
            <a:endParaRPr lang="en-US" dirty="0"/>
          </a:p>
        </p:txBody>
      </p:sp>
      <p:cxnSp>
        <p:nvCxnSpPr>
          <p:cNvPr id="9" name="Straight Arrow Connector 8"/>
          <p:cNvCxnSpPr/>
          <p:nvPr/>
        </p:nvCxnSpPr>
        <p:spPr>
          <a:xfrm flipH="1" flipV="1">
            <a:off x="6040967" y="5535600"/>
            <a:ext cx="2730500" cy="37413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300133" y="3318934"/>
            <a:ext cx="72813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771467" y="2302933"/>
            <a:ext cx="3139129" cy="461665"/>
          </a:xfrm>
          <a:prstGeom prst="rect">
            <a:avLst/>
          </a:prstGeom>
          <a:noFill/>
        </p:spPr>
        <p:txBody>
          <a:bodyPr wrap="none" rtlCol="0">
            <a:spAutoFit/>
          </a:bodyPr>
          <a:lstStyle/>
          <a:p>
            <a:r>
              <a:rPr lang="en-US" sz="2400" dirty="0" smtClean="0"/>
              <a:t>Prescott, Sargent, Lucas</a:t>
            </a:r>
            <a:endParaRPr lang="en-US" sz="2400" dirty="0"/>
          </a:p>
        </p:txBody>
      </p:sp>
      <p:cxnSp>
        <p:nvCxnSpPr>
          <p:cNvPr id="8" name="Straight Arrow Connector 7"/>
          <p:cNvCxnSpPr/>
          <p:nvPr/>
        </p:nvCxnSpPr>
        <p:spPr>
          <a:xfrm flipH="1" flipV="1">
            <a:off x="5300133" y="3318934"/>
            <a:ext cx="740834" cy="527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8897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smtClean="0"/>
              <a:t>Dinero</a:t>
            </a:r>
            <a:r>
              <a:rPr lang="en-US" dirty="0" smtClean="0"/>
              <a:t> y </a:t>
            </a:r>
            <a:r>
              <a:rPr lang="en-US" dirty="0" err="1" smtClean="0"/>
              <a:t>precios</a:t>
            </a:r>
            <a:r>
              <a:rPr lang="en-US" dirty="0" smtClean="0"/>
              <a:t> (</a:t>
            </a:r>
            <a:r>
              <a:rPr lang="en-US" dirty="0" err="1" smtClean="0"/>
              <a:t>inflación</a:t>
            </a:r>
            <a:r>
              <a:rPr lang="en-US" dirty="0" smtClean="0"/>
              <a: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18672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Costos</a:t>
            </a:r>
            <a:r>
              <a:rPr lang="en-US" dirty="0" smtClean="0"/>
              <a:t> de la </a:t>
            </a:r>
            <a:r>
              <a:rPr lang="en-US" dirty="0" err="1" smtClean="0"/>
              <a:t>inflación</a:t>
            </a:r>
            <a:endParaRPr lang="en-US" dirty="0"/>
          </a:p>
        </p:txBody>
      </p:sp>
      <p:sp>
        <p:nvSpPr>
          <p:cNvPr id="3" name="Content Placeholder 2"/>
          <p:cNvSpPr>
            <a:spLocks noGrp="1"/>
          </p:cNvSpPr>
          <p:nvPr>
            <p:ph idx="1"/>
          </p:nvPr>
        </p:nvSpPr>
        <p:spPr>
          <a:xfrm>
            <a:off x="1847602" y="2253137"/>
            <a:ext cx="10515600" cy="4351338"/>
          </a:xfrm>
        </p:spPr>
        <p:txBody>
          <a:bodyPr/>
          <a:lstStyle/>
          <a:p>
            <a:pPr lvl="1">
              <a:defRPr/>
            </a:pPr>
            <a:r>
              <a:rPr lang="es-ES" altLang="es-CO" dirty="0" smtClean="0"/>
              <a:t>Búsqueda </a:t>
            </a:r>
            <a:r>
              <a:rPr lang="es-ES" altLang="es-CO" dirty="0"/>
              <a:t>(suela de zapatos)</a:t>
            </a:r>
          </a:p>
          <a:p>
            <a:pPr lvl="1">
              <a:defRPr/>
            </a:pPr>
            <a:r>
              <a:rPr lang="es-ES" altLang="es-CO" dirty="0"/>
              <a:t>Costos de remarcar</a:t>
            </a:r>
          </a:p>
          <a:p>
            <a:pPr lvl="1">
              <a:defRPr/>
            </a:pPr>
            <a:r>
              <a:rPr lang="es-ES" altLang="es-CO" dirty="0"/>
              <a:t>Afecta la inversión, en especial de largo </a:t>
            </a:r>
            <a:r>
              <a:rPr lang="es-ES" altLang="es-CO" dirty="0" smtClean="0"/>
              <a:t>plazo </a:t>
            </a:r>
            <a:endParaRPr lang="es-ES" altLang="es-CO" dirty="0"/>
          </a:p>
          <a:p>
            <a:pPr lvl="1">
              <a:defRPr/>
            </a:pPr>
            <a:r>
              <a:rPr lang="es-ES" altLang="es-CO" dirty="0"/>
              <a:t>Exportaciones</a:t>
            </a:r>
          </a:p>
          <a:p>
            <a:pPr lvl="1">
              <a:defRPr/>
            </a:pPr>
            <a:r>
              <a:rPr lang="es-ES" altLang="es-CO" dirty="0"/>
              <a:t>Impuesto de </a:t>
            </a:r>
            <a:r>
              <a:rPr lang="es-ES" altLang="es-CO" dirty="0" smtClean="0"/>
              <a:t>inflación</a:t>
            </a:r>
          </a:p>
          <a:p>
            <a:pPr lvl="1">
              <a:defRPr/>
            </a:pPr>
            <a:endParaRPr lang="es-ES" altLang="es-CO" dirty="0"/>
          </a:p>
          <a:p>
            <a:pPr lvl="1">
              <a:defRPr/>
            </a:pPr>
            <a:r>
              <a:rPr lang="es-ES" altLang="es-CO" dirty="0" smtClean="0"/>
              <a:t>Lo anterior tiene implicaciones sobre</a:t>
            </a:r>
            <a:endParaRPr lang="es-ES" altLang="es-CO" dirty="0"/>
          </a:p>
          <a:p>
            <a:pPr lvl="2">
              <a:buFont typeface="Courier New" charset="0"/>
              <a:buChar char="o"/>
              <a:defRPr/>
            </a:pPr>
            <a:r>
              <a:rPr lang="es-ES" altLang="es-CO" dirty="0"/>
              <a:t>Redistribución de la riqueza</a:t>
            </a:r>
          </a:p>
          <a:p>
            <a:pPr lvl="2">
              <a:buFont typeface="Courier New" charset="0"/>
              <a:buChar char="o"/>
              <a:defRPr/>
            </a:pPr>
            <a:r>
              <a:rPr lang="es-ES" altLang="es-CO" dirty="0"/>
              <a:t>Redistribución del ingreso</a:t>
            </a:r>
          </a:p>
          <a:p>
            <a:endParaRPr lang="en-US" dirty="0"/>
          </a:p>
        </p:txBody>
      </p:sp>
    </p:spTree>
    <p:extLst>
      <p:ext uri="{BB962C8B-B14F-4D97-AF65-F5344CB8AC3E}">
        <p14:creationId xmlns:p14="http://schemas.microsoft.com/office/powerpoint/2010/main" val="9097562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err="1"/>
              <a:t>Tú</a:t>
            </a:r>
            <a:r>
              <a:rPr lang="en-US" dirty="0"/>
              <a:t> </a:t>
            </a:r>
            <a:r>
              <a:rPr lang="en-US" dirty="0" err="1"/>
              <a:t>sabes</a:t>
            </a:r>
            <a:r>
              <a:rPr lang="en-US" dirty="0"/>
              <a:t> que </a:t>
            </a:r>
            <a:r>
              <a:rPr lang="en-US" dirty="0" err="1"/>
              <a:t>hace</a:t>
            </a:r>
            <a:r>
              <a:rPr lang="en-US" dirty="0"/>
              <a:t> </a:t>
            </a:r>
            <a:r>
              <a:rPr lang="en-US" dirty="0" err="1"/>
              <a:t>varios</a:t>
            </a:r>
            <a:r>
              <a:rPr lang="en-US" dirty="0"/>
              <a:t> </a:t>
            </a:r>
            <a:r>
              <a:rPr lang="en-US" dirty="0" err="1"/>
              <a:t>años</a:t>
            </a:r>
            <a:r>
              <a:rPr lang="en-US" dirty="0"/>
              <a:t> que </a:t>
            </a:r>
            <a:r>
              <a:rPr lang="en-US" dirty="0" err="1"/>
              <a:t>tenemos</a:t>
            </a:r>
            <a:r>
              <a:rPr lang="en-US" dirty="0"/>
              <a:t> </a:t>
            </a:r>
            <a:r>
              <a:rPr lang="en-US" dirty="0" err="1"/>
              <a:t>una</a:t>
            </a:r>
            <a:r>
              <a:rPr lang="en-US" dirty="0"/>
              <a:t> </a:t>
            </a:r>
            <a:r>
              <a:rPr lang="en-US" dirty="0" err="1"/>
              <a:t>inflación</a:t>
            </a:r>
            <a:r>
              <a:rPr lang="en-US" dirty="0"/>
              <a:t> superior al 40%. A Cristina no le </a:t>
            </a:r>
            <a:r>
              <a:rPr lang="en-US" dirty="0" err="1"/>
              <a:t>gusta</a:t>
            </a:r>
            <a:r>
              <a:rPr lang="en-US" dirty="0"/>
              <a:t> </a:t>
            </a:r>
            <a:r>
              <a:rPr lang="en-US" dirty="0" err="1"/>
              <a:t>imprimir</a:t>
            </a:r>
            <a:r>
              <a:rPr lang="en-US" dirty="0"/>
              <a:t> </a:t>
            </a:r>
            <a:r>
              <a:rPr lang="en-US" dirty="0" err="1"/>
              <a:t>billetes</a:t>
            </a:r>
            <a:r>
              <a:rPr lang="en-US" dirty="0"/>
              <a:t> de </a:t>
            </a:r>
            <a:r>
              <a:rPr lang="en-US" dirty="0" err="1"/>
              <a:t>denominación</a:t>
            </a:r>
            <a:r>
              <a:rPr lang="en-US" dirty="0"/>
              <a:t> </a:t>
            </a:r>
            <a:r>
              <a:rPr lang="en-US" dirty="0" err="1"/>
              <a:t>alta</a:t>
            </a:r>
            <a:r>
              <a:rPr lang="en-US" dirty="0"/>
              <a:t> </a:t>
            </a:r>
            <a:r>
              <a:rPr lang="en-US" dirty="0" err="1"/>
              <a:t>porque</a:t>
            </a:r>
            <a:r>
              <a:rPr lang="en-US" dirty="0"/>
              <a:t> </a:t>
            </a:r>
            <a:r>
              <a:rPr lang="en-US" dirty="0" err="1"/>
              <a:t>eso</a:t>
            </a:r>
            <a:r>
              <a:rPr lang="en-US" dirty="0"/>
              <a:t> </a:t>
            </a:r>
            <a:r>
              <a:rPr lang="en-US" dirty="0" err="1"/>
              <a:t>evidencia</a:t>
            </a:r>
            <a:r>
              <a:rPr lang="en-US" dirty="0"/>
              <a:t> que hay </a:t>
            </a:r>
            <a:r>
              <a:rPr lang="en-US" dirty="0" err="1"/>
              <a:t>inflación</a:t>
            </a:r>
            <a:r>
              <a:rPr lang="en-US" dirty="0"/>
              <a:t>. Como </a:t>
            </a:r>
            <a:r>
              <a:rPr lang="en-US" dirty="0" err="1"/>
              <a:t>si</a:t>
            </a:r>
            <a:r>
              <a:rPr lang="en-US" dirty="0"/>
              <a:t> </a:t>
            </a:r>
            <a:r>
              <a:rPr lang="en-US" dirty="0" err="1"/>
              <a:t>nadie</a:t>
            </a:r>
            <a:r>
              <a:rPr lang="en-US" dirty="0"/>
              <a:t> se </a:t>
            </a:r>
            <a:r>
              <a:rPr lang="en-US" dirty="0" err="1"/>
              <a:t>diera</a:t>
            </a:r>
            <a:r>
              <a:rPr lang="en-US" dirty="0"/>
              <a:t> </a:t>
            </a:r>
            <a:r>
              <a:rPr lang="en-US" dirty="0" err="1"/>
              <a:t>cuenta</a:t>
            </a:r>
            <a:r>
              <a:rPr lang="en-US" dirty="0"/>
              <a:t> </a:t>
            </a:r>
            <a:r>
              <a:rPr lang="en-US" dirty="0" err="1"/>
              <a:t>cuando</a:t>
            </a:r>
            <a:r>
              <a:rPr lang="en-US" dirty="0"/>
              <a:t> </a:t>
            </a:r>
            <a:r>
              <a:rPr lang="en-US" dirty="0" err="1"/>
              <a:t>va</a:t>
            </a:r>
            <a:r>
              <a:rPr lang="en-US" dirty="0"/>
              <a:t> al </a:t>
            </a:r>
            <a:r>
              <a:rPr lang="en-US" dirty="0" err="1"/>
              <a:t>supermercado</a:t>
            </a:r>
            <a:r>
              <a:rPr lang="en-US" dirty="0"/>
              <a:t>. </a:t>
            </a:r>
            <a:r>
              <a:rPr lang="en-US" dirty="0" err="1"/>
              <a:t>Así</a:t>
            </a:r>
            <a:r>
              <a:rPr lang="en-US" dirty="0"/>
              <a:t> que </a:t>
            </a:r>
            <a:r>
              <a:rPr lang="en-US" dirty="0" err="1"/>
              <a:t>en</a:t>
            </a:r>
            <a:r>
              <a:rPr lang="en-US" dirty="0"/>
              <a:t> el </a:t>
            </a:r>
            <a:r>
              <a:rPr lang="en-US" dirty="0" err="1"/>
              <a:t>último</a:t>
            </a:r>
            <a:r>
              <a:rPr lang="en-US" dirty="0"/>
              <a:t> </a:t>
            </a:r>
            <a:r>
              <a:rPr lang="en-US" dirty="0" err="1"/>
              <a:t>gobierno</a:t>
            </a:r>
            <a:r>
              <a:rPr lang="en-US" dirty="0"/>
              <a:t> de </a:t>
            </a:r>
            <a:r>
              <a:rPr lang="en-US" dirty="0" err="1"/>
              <a:t>ella</a:t>
            </a:r>
            <a:r>
              <a:rPr lang="en-US" dirty="0"/>
              <a:t>, </a:t>
            </a:r>
            <a:r>
              <a:rPr lang="en-US" dirty="0" err="1"/>
              <a:t>ya</a:t>
            </a:r>
            <a:r>
              <a:rPr lang="en-US" dirty="0"/>
              <a:t> </a:t>
            </a:r>
            <a:r>
              <a:rPr lang="en-US" dirty="0" err="1"/>
              <a:t>todo</a:t>
            </a:r>
            <a:r>
              <a:rPr lang="en-US" dirty="0"/>
              <a:t> se </a:t>
            </a:r>
            <a:r>
              <a:rPr lang="en-US" dirty="0" err="1"/>
              <a:t>estaba</a:t>
            </a:r>
            <a:r>
              <a:rPr lang="en-US" dirty="0"/>
              <a:t> </a:t>
            </a:r>
            <a:r>
              <a:rPr lang="en-US" dirty="0" err="1"/>
              <a:t>convirtiendo</a:t>
            </a:r>
            <a:r>
              <a:rPr lang="en-US" dirty="0"/>
              <a:t> </a:t>
            </a:r>
            <a:r>
              <a:rPr lang="en-US" dirty="0" err="1"/>
              <a:t>en</a:t>
            </a:r>
            <a:r>
              <a:rPr lang="en-US" dirty="0"/>
              <a:t> un </a:t>
            </a:r>
            <a:r>
              <a:rPr lang="en-US" dirty="0" err="1"/>
              <a:t>engorro</a:t>
            </a:r>
            <a:r>
              <a:rPr lang="en-US" dirty="0"/>
              <a:t>, </a:t>
            </a:r>
            <a:r>
              <a:rPr lang="en-US" dirty="0" err="1"/>
              <a:t>porque</a:t>
            </a:r>
            <a:r>
              <a:rPr lang="en-US" dirty="0"/>
              <a:t> </a:t>
            </a:r>
            <a:r>
              <a:rPr lang="en-US" dirty="0" err="1"/>
              <a:t>si</a:t>
            </a:r>
            <a:r>
              <a:rPr lang="en-US" dirty="0"/>
              <a:t> no </a:t>
            </a:r>
            <a:r>
              <a:rPr lang="en-US" dirty="0" err="1"/>
              <a:t>pagabas</a:t>
            </a:r>
            <a:r>
              <a:rPr lang="en-US" dirty="0"/>
              <a:t> con </a:t>
            </a:r>
            <a:r>
              <a:rPr lang="en-US" dirty="0" err="1"/>
              <a:t>tarjeta</a:t>
            </a:r>
            <a:r>
              <a:rPr lang="en-US" dirty="0"/>
              <a:t> (o parte de </a:t>
            </a:r>
            <a:r>
              <a:rPr lang="en-US" dirty="0" err="1"/>
              <a:t>tus</a:t>
            </a:r>
            <a:r>
              <a:rPr lang="en-US" dirty="0"/>
              <a:t> </a:t>
            </a:r>
            <a:r>
              <a:rPr lang="en-US" dirty="0" err="1"/>
              <a:t>ingresos</a:t>
            </a:r>
            <a:r>
              <a:rPr lang="en-US" dirty="0"/>
              <a:t> </a:t>
            </a:r>
            <a:r>
              <a:rPr lang="en-US" dirty="0" err="1"/>
              <a:t>pertenecían</a:t>
            </a:r>
            <a:r>
              <a:rPr lang="en-US" dirty="0"/>
              <a:t> a la </a:t>
            </a:r>
            <a:r>
              <a:rPr lang="en-US" dirty="0" err="1"/>
              <a:t>economía</a:t>
            </a:r>
            <a:r>
              <a:rPr lang="en-US" dirty="0"/>
              <a:t> informal), para </a:t>
            </a:r>
            <a:r>
              <a:rPr lang="en-US" dirty="0" err="1"/>
              <a:t>compras</a:t>
            </a:r>
            <a:r>
              <a:rPr lang="en-US" dirty="0"/>
              <a:t> no tan </a:t>
            </a:r>
            <a:r>
              <a:rPr lang="en-US" dirty="0" err="1"/>
              <a:t>grandes</a:t>
            </a:r>
            <a:r>
              <a:rPr lang="en-US" dirty="0"/>
              <a:t> </a:t>
            </a:r>
            <a:r>
              <a:rPr lang="en-US" dirty="0" err="1"/>
              <a:t>tenías</a:t>
            </a:r>
            <a:r>
              <a:rPr lang="en-US" dirty="0"/>
              <a:t> que </a:t>
            </a:r>
            <a:r>
              <a:rPr lang="en-US" dirty="0" err="1"/>
              <a:t>llevar</a:t>
            </a:r>
            <a:r>
              <a:rPr lang="en-US" dirty="0"/>
              <a:t> un </a:t>
            </a:r>
            <a:r>
              <a:rPr lang="en-US" dirty="0" err="1"/>
              <a:t>ladrillo</a:t>
            </a:r>
            <a:r>
              <a:rPr lang="en-US" dirty="0"/>
              <a:t> de </a:t>
            </a:r>
            <a:r>
              <a:rPr lang="en-US" dirty="0" err="1"/>
              <a:t>billetes</a:t>
            </a:r>
            <a:r>
              <a:rPr lang="en-US" dirty="0"/>
              <a:t>. Con </a:t>
            </a:r>
            <a:r>
              <a:rPr lang="en-US" dirty="0" err="1"/>
              <a:t>Macri</a:t>
            </a:r>
            <a:r>
              <a:rPr lang="en-US" dirty="0"/>
              <a:t>, </a:t>
            </a:r>
            <a:r>
              <a:rPr lang="en-US" dirty="0" err="1"/>
              <a:t>imprimieron</a:t>
            </a:r>
            <a:r>
              <a:rPr lang="en-US" dirty="0"/>
              <a:t> </a:t>
            </a:r>
            <a:r>
              <a:rPr lang="en-US" dirty="0" err="1"/>
              <a:t>los</a:t>
            </a:r>
            <a:r>
              <a:rPr lang="en-US" dirty="0"/>
              <a:t> </a:t>
            </a:r>
            <a:r>
              <a:rPr lang="en-US" dirty="0" err="1"/>
              <a:t>billetes</a:t>
            </a:r>
            <a:r>
              <a:rPr lang="en-US" dirty="0"/>
              <a:t> de 1.000 pesos  (al </a:t>
            </a:r>
            <a:r>
              <a:rPr lang="en-US" dirty="0" err="1"/>
              <a:t>cambio</a:t>
            </a:r>
            <a:r>
              <a:rPr lang="en-US" dirty="0"/>
              <a:t> negro de hoy 7,5 </a:t>
            </a:r>
            <a:r>
              <a:rPr lang="en-US" dirty="0" err="1"/>
              <a:t>dólares</a:t>
            </a:r>
            <a:r>
              <a:rPr lang="en-US" dirty="0"/>
              <a:t>…. </a:t>
            </a:r>
            <a:r>
              <a:rPr lang="en-US" dirty="0" err="1"/>
              <a:t>imagínate</a:t>
            </a:r>
            <a:r>
              <a:rPr lang="en-US" dirty="0"/>
              <a:t>!!!!!) </a:t>
            </a:r>
            <a:r>
              <a:rPr lang="en-US" dirty="0" err="1"/>
              <a:t>Ahora</a:t>
            </a:r>
            <a:r>
              <a:rPr lang="en-US" dirty="0"/>
              <a:t> </a:t>
            </a:r>
            <a:r>
              <a:rPr lang="en-US" dirty="0" err="1"/>
              <a:t>iban</a:t>
            </a:r>
            <a:r>
              <a:rPr lang="en-US" dirty="0"/>
              <a:t> a </a:t>
            </a:r>
            <a:r>
              <a:rPr lang="en-US" dirty="0" err="1"/>
              <a:t>imprimir</a:t>
            </a:r>
            <a:r>
              <a:rPr lang="en-US" dirty="0"/>
              <a:t> de 5.000, </a:t>
            </a:r>
            <a:r>
              <a:rPr lang="en-US" dirty="0" err="1"/>
              <a:t>pero</a:t>
            </a:r>
            <a:r>
              <a:rPr lang="en-US" dirty="0"/>
              <a:t> la </a:t>
            </a:r>
            <a:r>
              <a:rPr lang="en-US" dirty="0" err="1"/>
              <a:t>dama</a:t>
            </a:r>
            <a:r>
              <a:rPr lang="en-US" dirty="0"/>
              <a:t> no </a:t>
            </a:r>
            <a:r>
              <a:rPr lang="en-US" dirty="0" err="1"/>
              <a:t>quiere</a:t>
            </a:r>
            <a:r>
              <a:rPr lang="en-US" dirty="0"/>
              <a:t>. </a:t>
            </a:r>
            <a:r>
              <a:rPr lang="en-US" dirty="0" err="1"/>
              <a:t>Esto</a:t>
            </a:r>
            <a:r>
              <a:rPr lang="en-US" dirty="0"/>
              <a:t> le genera </a:t>
            </a:r>
            <a:r>
              <a:rPr lang="en-US" dirty="0" err="1"/>
              <a:t>problemas</a:t>
            </a:r>
            <a:r>
              <a:rPr lang="en-US" dirty="0"/>
              <a:t> a </a:t>
            </a:r>
            <a:r>
              <a:rPr lang="en-US" dirty="0" err="1"/>
              <a:t>los</a:t>
            </a:r>
            <a:r>
              <a:rPr lang="en-US" dirty="0"/>
              <a:t> </a:t>
            </a:r>
            <a:r>
              <a:rPr lang="en-US" dirty="0" err="1"/>
              <a:t>bancos</a:t>
            </a:r>
            <a:r>
              <a:rPr lang="en-US" dirty="0"/>
              <a:t> (</a:t>
            </a:r>
            <a:r>
              <a:rPr lang="en-US" dirty="0" err="1"/>
              <a:t>los</a:t>
            </a:r>
            <a:r>
              <a:rPr lang="en-US" dirty="0"/>
              <a:t> </a:t>
            </a:r>
            <a:r>
              <a:rPr lang="en-US" dirty="0" err="1"/>
              <a:t>cajeros</a:t>
            </a:r>
            <a:r>
              <a:rPr lang="en-US" dirty="0"/>
              <a:t> no </a:t>
            </a:r>
            <a:r>
              <a:rPr lang="en-US" dirty="0" err="1"/>
              <a:t>tienen</a:t>
            </a:r>
            <a:r>
              <a:rPr lang="en-US" dirty="0"/>
              <a:t> </a:t>
            </a:r>
            <a:r>
              <a:rPr lang="en-US" dirty="0" err="1"/>
              <a:t>suficiente</a:t>
            </a:r>
            <a:r>
              <a:rPr lang="en-US" dirty="0"/>
              <a:t> </a:t>
            </a:r>
            <a:r>
              <a:rPr lang="en-US" dirty="0" err="1"/>
              <a:t>capacidad</a:t>
            </a:r>
            <a:r>
              <a:rPr lang="en-US" dirty="0"/>
              <a:t>), a </a:t>
            </a:r>
            <a:r>
              <a:rPr lang="en-US" dirty="0" err="1"/>
              <a:t>los</a:t>
            </a:r>
            <a:r>
              <a:rPr lang="en-US" dirty="0"/>
              <a:t> </a:t>
            </a:r>
            <a:r>
              <a:rPr lang="en-US" dirty="0" err="1"/>
              <a:t>supermercados</a:t>
            </a:r>
            <a:r>
              <a:rPr lang="en-US" dirty="0"/>
              <a:t> (</a:t>
            </a:r>
            <a:r>
              <a:rPr lang="en-US" dirty="0" err="1"/>
              <a:t>empezaron</a:t>
            </a:r>
            <a:r>
              <a:rPr lang="en-US" dirty="0"/>
              <a:t> a </a:t>
            </a:r>
            <a:r>
              <a:rPr lang="en-US" dirty="0" err="1"/>
              <a:t>ofrecer</a:t>
            </a:r>
            <a:r>
              <a:rPr lang="en-US" dirty="0"/>
              <a:t> que </a:t>
            </a:r>
            <a:r>
              <a:rPr lang="en-US" dirty="0" err="1"/>
              <a:t>puedas</a:t>
            </a:r>
            <a:r>
              <a:rPr lang="en-US" dirty="0"/>
              <a:t> </a:t>
            </a:r>
            <a:r>
              <a:rPr lang="en-US" dirty="0" err="1"/>
              <a:t>retirar</a:t>
            </a:r>
            <a:r>
              <a:rPr lang="en-US" dirty="0"/>
              <a:t> </a:t>
            </a:r>
            <a:r>
              <a:rPr lang="en-US" dirty="0" err="1"/>
              <a:t>efectivo</a:t>
            </a:r>
            <a:r>
              <a:rPr lang="en-US" dirty="0"/>
              <a:t> de la </a:t>
            </a:r>
            <a:r>
              <a:rPr lang="en-US" dirty="0" err="1"/>
              <a:t>línea</a:t>
            </a:r>
            <a:r>
              <a:rPr lang="en-US" dirty="0"/>
              <a:t> de </a:t>
            </a:r>
            <a:r>
              <a:rPr lang="en-US" dirty="0" err="1"/>
              <a:t>cajas</a:t>
            </a:r>
            <a:r>
              <a:rPr lang="en-US" dirty="0"/>
              <a:t>). El </a:t>
            </a:r>
            <a:r>
              <a:rPr lang="en-US" dirty="0" err="1"/>
              <a:t>costo</a:t>
            </a:r>
            <a:r>
              <a:rPr lang="en-US" dirty="0"/>
              <a:t> del </a:t>
            </a:r>
            <a:r>
              <a:rPr lang="en-US" dirty="0" err="1"/>
              <a:t>traslado</a:t>
            </a:r>
            <a:r>
              <a:rPr lang="en-US" dirty="0"/>
              <a:t> del </a:t>
            </a:r>
            <a:r>
              <a:rPr lang="en-US" dirty="0" err="1"/>
              <a:t>dinero</a:t>
            </a:r>
            <a:r>
              <a:rPr lang="en-US" dirty="0"/>
              <a:t> </a:t>
            </a:r>
            <a:r>
              <a:rPr lang="en-US" dirty="0" err="1"/>
              <a:t>es</a:t>
            </a:r>
            <a:r>
              <a:rPr lang="en-US" dirty="0"/>
              <a:t> </a:t>
            </a:r>
            <a:r>
              <a:rPr lang="en-US" dirty="0" err="1"/>
              <a:t>caro</a:t>
            </a:r>
            <a:r>
              <a:rPr lang="en-US" dirty="0"/>
              <a:t>, con lo que </a:t>
            </a:r>
            <a:r>
              <a:rPr lang="en-US" dirty="0" err="1"/>
              <a:t>suma</a:t>
            </a:r>
            <a:r>
              <a:rPr lang="en-US" dirty="0"/>
              <a:t> un </a:t>
            </a:r>
            <a:r>
              <a:rPr lang="en-US" dirty="0" err="1"/>
              <a:t>gasto</a:t>
            </a:r>
            <a:r>
              <a:rPr lang="en-US" dirty="0"/>
              <a:t> </a:t>
            </a:r>
            <a:r>
              <a:rPr lang="en-US" dirty="0" err="1"/>
              <a:t>más</a:t>
            </a:r>
            <a:r>
              <a:rPr lang="en-US" dirty="0"/>
              <a:t> a las </a:t>
            </a:r>
            <a:r>
              <a:rPr lang="en-US" dirty="0" err="1"/>
              <a:t>empresas</a:t>
            </a:r>
            <a:r>
              <a:rPr lang="en-US" dirty="0"/>
              <a:t> que </a:t>
            </a:r>
            <a:r>
              <a:rPr lang="en-US" dirty="0" err="1"/>
              <a:t>manejan</a:t>
            </a:r>
            <a:r>
              <a:rPr lang="en-US" dirty="0"/>
              <a:t> mucho </a:t>
            </a:r>
            <a:r>
              <a:rPr lang="en-US" dirty="0" err="1"/>
              <a:t>efectivo</a:t>
            </a:r>
            <a:r>
              <a:rPr lang="en-US" dirty="0"/>
              <a:t> (</a:t>
            </a:r>
            <a:r>
              <a:rPr lang="en-US" dirty="0" err="1"/>
              <a:t>peajes</a:t>
            </a:r>
            <a:r>
              <a:rPr lang="en-US" dirty="0"/>
              <a:t>, </a:t>
            </a:r>
            <a:r>
              <a:rPr lang="en-US" dirty="0" err="1"/>
              <a:t>supermercados</a:t>
            </a:r>
            <a:r>
              <a:rPr lang="en-US" dirty="0"/>
              <a:t>, </a:t>
            </a:r>
            <a:r>
              <a:rPr lang="en-US" dirty="0" err="1"/>
              <a:t>etc</a:t>
            </a:r>
            <a:r>
              <a:rPr lang="en-US" dirty="0"/>
              <a:t>).</a:t>
            </a:r>
          </a:p>
        </p:txBody>
      </p:sp>
    </p:spTree>
    <p:extLst>
      <p:ext uri="{BB962C8B-B14F-4D97-AF65-F5344CB8AC3E}">
        <p14:creationId xmlns:p14="http://schemas.microsoft.com/office/powerpoint/2010/main" val="4841419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Medidas</a:t>
            </a:r>
            <a:r>
              <a:rPr lang="en-US" dirty="0" smtClean="0"/>
              <a:t> de la </a:t>
            </a:r>
            <a:r>
              <a:rPr lang="en-US" dirty="0" err="1" smtClean="0"/>
              <a:t>inflación</a:t>
            </a:r>
            <a:endParaRPr lang="en-US" dirty="0"/>
          </a:p>
        </p:txBody>
      </p:sp>
      <p:sp>
        <p:nvSpPr>
          <p:cNvPr id="3" name="Content Placeholder 2"/>
          <p:cNvSpPr>
            <a:spLocks noGrp="1"/>
          </p:cNvSpPr>
          <p:nvPr>
            <p:ph idx="1"/>
          </p:nvPr>
        </p:nvSpPr>
        <p:spPr/>
        <p:txBody>
          <a:bodyPr>
            <a:normAutofit/>
          </a:bodyPr>
          <a:lstStyle/>
          <a:p>
            <a:pPr lvl="1">
              <a:defRPr/>
            </a:pPr>
            <a:r>
              <a:rPr lang="es-CO" altLang="es-CO" dirty="0" smtClean="0"/>
              <a:t>IPC</a:t>
            </a:r>
          </a:p>
          <a:p>
            <a:pPr lvl="1">
              <a:defRPr/>
            </a:pPr>
            <a:r>
              <a:rPr lang="es-CO" altLang="es-CO" dirty="0" smtClean="0"/>
              <a:t>Deflactor </a:t>
            </a:r>
            <a:r>
              <a:rPr lang="es-CO" altLang="es-CO" dirty="0"/>
              <a:t>implícito del PIB</a:t>
            </a:r>
          </a:p>
          <a:p>
            <a:pPr lvl="1">
              <a:defRPr/>
            </a:pPr>
            <a:r>
              <a:rPr lang="es-CO" altLang="es-CO" dirty="0" smtClean="0"/>
              <a:t>IPP</a:t>
            </a:r>
            <a:endParaRPr lang="en-US" altLang="es-CO" dirty="0"/>
          </a:p>
          <a:p>
            <a:pPr lvl="1">
              <a:defRPr/>
            </a:pPr>
            <a:r>
              <a:rPr lang="es-CO" dirty="0" smtClean="0"/>
              <a:t>Inflación básica</a:t>
            </a:r>
          </a:p>
          <a:p>
            <a:pPr lvl="1">
              <a:defRPr/>
            </a:pPr>
            <a:endParaRPr lang="es-CO" dirty="0"/>
          </a:p>
          <a:p>
            <a:pPr>
              <a:buFont typeface="Arial" charset="0"/>
              <a:buChar char="•"/>
              <a:defRPr/>
            </a:pPr>
            <a:r>
              <a:rPr lang="es-CO" dirty="0"/>
              <a:t>Precios </a:t>
            </a:r>
            <a:r>
              <a:rPr lang="es-CO" dirty="0" smtClean="0"/>
              <a:t>relativos</a:t>
            </a:r>
            <a:endParaRPr lang="es-CO" dirty="0"/>
          </a:p>
        </p:txBody>
      </p:sp>
    </p:spTree>
    <p:extLst>
      <p:ext uri="{BB962C8B-B14F-4D97-AF65-F5344CB8AC3E}">
        <p14:creationId xmlns:p14="http://schemas.microsoft.com/office/powerpoint/2010/main" val="20456393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Índice</a:t>
            </a:r>
            <a:r>
              <a:rPr lang="en-US" dirty="0" smtClean="0"/>
              <a:t> de </a:t>
            </a:r>
            <a:r>
              <a:rPr lang="en-US" dirty="0" err="1" smtClean="0"/>
              <a:t>Precios</a:t>
            </a:r>
            <a:r>
              <a:rPr lang="en-US" dirty="0" smtClean="0"/>
              <a:t> al </a:t>
            </a:r>
            <a:r>
              <a:rPr lang="en-US" dirty="0" err="1" smtClean="0"/>
              <a:t>Consumidor</a:t>
            </a:r>
            <a:r>
              <a:rPr lang="en-US" dirty="0" smtClean="0"/>
              <a:t> 1954 - 2020</a:t>
            </a:r>
            <a:endParaRPr lang="en-US" dirty="0"/>
          </a:p>
        </p:txBody>
      </p:sp>
      <p:pic>
        <p:nvPicPr>
          <p:cNvPr id="5" name="Picture 4"/>
          <p:cNvPicPr>
            <a:picLocks noChangeAspect="1"/>
          </p:cNvPicPr>
          <p:nvPr/>
        </p:nvPicPr>
        <p:blipFill>
          <a:blip r:embed="rId2"/>
          <a:stretch>
            <a:fillRect/>
          </a:stretch>
        </p:blipFill>
        <p:spPr>
          <a:xfrm>
            <a:off x="2255490" y="1690688"/>
            <a:ext cx="7681019" cy="4617122"/>
          </a:xfrm>
          <a:prstGeom prst="rect">
            <a:avLst/>
          </a:prstGeom>
        </p:spPr>
      </p:pic>
      <p:sp>
        <p:nvSpPr>
          <p:cNvPr id="6" name="Rectangle 5"/>
          <p:cNvSpPr/>
          <p:nvPr/>
        </p:nvSpPr>
        <p:spPr>
          <a:xfrm>
            <a:off x="301982" y="6307810"/>
            <a:ext cx="2056973" cy="276999"/>
          </a:xfrm>
          <a:prstGeom prst="rect">
            <a:avLst/>
          </a:prstGeom>
        </p:spPr>
        <p:txBody>
          <a:bodyPr wrap="none">
            <a:spAutoFit/>
          </a:bodyPr>
          <a:lstStyle/>
          <a:p>
            <a:r>
              <a:rPr lang="en-US" sz="1200" dirty="0"/>
              <a:t>Fuente: Banco de la </a:t>
            </a:r>
            <a:r>
              <a:rPr lang="en-US" sz="1200" dirty="0" err="1"/>
              <a:t>República</a:t>
            </a:r>
            <a:endParaRPr lang="en-US" sz="1200" dirty="0"/>
          </a:p>
        </p:txBody>
      </p:sp>
    </p:spTree>
    <p:extLst>
      <p:ext uri="{BB962C8B-B14F-4D97-AF65-F5344CB8AC3E}">
        <p14:creationId xmlns:p14="http://schemas.microsoft.com/office/powerpoint/2010/main" val="13180817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Índice</a:t>
            </a:r>
            <a:r>
              <a:rPr lang="en-US" dirty="0"/>
              <a:t> de </a:t>
            </a:r>
            <a:r>
              <a:rPr lang="en-US" dirty="0" err="1" smtClean="0"/>
              <a:t>Precios</a:t>
            </a:r>
            <a:r>
              <a:rPr lang="en-US" dirty="0" smtClean="0"/>
              <a:t> </a:t>
            </a:r>
            <a:r>
              <a:rPr lang="en-US" dirty="0"/>
              <a:t>al </a:t>
            </a:r>
            <a:r>
              <a:rPr lang="en-US" dirty="0" err="1"/>
              <a:t>C</a:t>
            </a:r>
            <a:r>
              <a:rPr lang="en-US" dirty="0" err="1" smtClean="0"/>
              <a:t>onsumidor</a:t>
            </a:r>
            <a:r>
              <a:rPr lang="en-US" dirty="0" smtClean="0"/>
              <a:t> (IPC)</a:t>
            </a:r>
            <a:endParaRPr lang="en-US" dirty="0"/>
          </a:p>
        </p:txBody>
      </p:sp>
      <p:sp>
        <p:nvSpPr>
          <p:cNvPr id="3" name="TextBox 2"/>
          <p:cNvSpPr txBox="1"/>
          <p:nvPr/>
        </p:nvSpPr>
        <p:spPr>
          <a:xfrm>
            <a:off x="1524000" y="2217681"/>
            <a:ext cx="8177048" cy="2031325"/>
          </a:xfrm>
          <a:prstGeom prst="rect">
            <a:avLst/>
          </a:prstGeom>
          <a:noFill/>
        </p:spPr>
        <p:txBody>
          <a:bodyPr wrap="square" rtlCol="0">
            <a:spAutoFit/>
          </a:bodyPr>
          <a:lstStyle/>
          <a:p>
            <a:r>
              <a:rPr lang="en-US" dirty="0" smtClean="0"/>
              <a:t>“El </a:t>
            </a:r>
            <a:r>
              <a:rPr lang="en-US" dirty="0" err="1"/>
              <a:t>índice</a:t>
            </a:r>
            <a:r>
              <a:rPr lang="en-US" dirty="0"/>
              <a:t> de </a:t>
            </a:r>
            <a:r>
              <a:rPr lang="en-US" dirty="0" err="1"/>
              <a:t>precios</a:t>
            </a:r>
            <a:r>
              <a:rPr lang="en-US" dirty="0"/>
              <a:t> al </a:t>
            </a:r>
            <a:r>
              <a:rPr lang="en-US" dirty="0" err="1"/>
              <a:t>consumidor</a:t>
            </a:r>
            <a:r>
              <a:rPr lang="en-US" dirty="0"/>
              <a:t> (IPC) </a:t>
            </a:r>
            <a:r>
              <a:rPr lang="en-US" dirty="0" err="1"/>
              <a:t>mide</a:t>
            </a:r>
            <a:r>
              <a:rPr lang="en-US" dirty="0"/>
              <a:t> la </a:t>
            </a:r>
            <a:r>
              <a:rPr lang="en-US" dirty="0" err="1"/>
              <a:t>evolución</a:t>
            </a:r>
            <a:r>
              <a:rPr lang="en-US" dirty="0"/>
              <a:t> del </a:t>
            </a:r>
            <a:r>
              <a:rPr lang="en-US" dirty="0" err="1"/>
              <a:t>costo</a:t>
            </a:r>
            <a:r>
              <a:rPr lang="en-US" dirty="0"/>
              <a:t> </a:t>
            </a:r>
            <a:r>
              <a:rPr lang="en-US" dirty="0" err="1"/>
              <a:t>promedio</a:t>
            </a:r>
            <a:r>
              <a:rPr lang="en-US" dirty="0"/>
              <a:t> de </a:t>
            </a:r>
            <a:r>
              <a:rPr lang="en-US" dirty="0" err="1"/>
              <a:t>una</a:t>
            </a:r>
            <a:r>
              <a:rPr lang="en-US" dirty="0"/>
              <a:t> canasta de </a:t>
            </a:r>
            <a:r>
              <a:rPr lang="en-US" dirty="0" err="1"/>
              <a:t>bienes</a:t>
            </a:r>
            <a:r>
              <a:rPr lang="en-US" dirty="0"/>
              <a:t> y </a:t>
            </a:r>
            <a:r>
              <a:rPr lang="en-US" dirty="0" err="1"/>
              <a:t>servicios</a:t>
            </a:r>
            <a:r>
              <a:rPr lang="en-US" dirty="0"/>
              <a:t> </a:t>
            </a:r>
            <a:r>
              <a:rPr lang="en-US" dirty="0" err="1"/>
              <a:t>representativa</a:t>
            </a:r>
            <a:r>
              <a:rPr lang="en-US" dirty="0"/>
              <a:t> del </a:t>
            </a:r>
            <a:r>
              <a:rPr lang="en-US" dirty="0" err="1"/>
              <a:t>consumo</a:t>
            </a:r>
            <a:r>
              <a:rPr lang="en-US" dirty="0"/>
              <a:t> final de </a:t>
            </a:r>
            <a:r>
              <a:rPr lang="en-US" dirty="0" err="1"/>
              <a:t>los</a:t>
            </a:r>
            <a:r>
              <a:rPr lang="en-US" dirty="0"/>
              <a:t> </a:t>
            </a:r>
            <a:r>
              <a:rPr lang="en-US" dirty="0" err="1"/>
              <a:t>hogares</a:t>
            </a:r>
            <a:r>
              <a:rPr lang="en-US" dirty="0"/>
              <a:t>, </a:t>
            </a:r>
            <a:r>
              <a:rPr lang="en-US" dirty="0" err="1"/>
              <a:t>expresado</a:t>
            </a:r>
            <a:r>
              <a:rPr lang="en-US" dirty="0"/>
              <a:t> </a:t>
            </a:r>
            <a:r>
              <a:rPr lang="en-US" dirty="0" err="1"/>
              <a:t>en</a:t>
            </a:r>
            <a:r>
              <a:rPr lang="en-US" dirty="0"/>
              <a:t> </a:t>
            </a:r>
            <a:r>
              <a:rPr lang="en-US" dirty="0" err="1"/>
              <a:t>relación</a:t>
            </a:r>
            <a:r>
              <a:rPr lang="en-US" dirty="0"/>
              <a:t> con un </a:t>
            </a:r>
            <a:r>
              <a:rPr lang="en-US" dirty="0" err="1"/>
              <a:t>período</a:t>
            </a:r>
            <a:r>
              <a:rPr lang="en-US" dirty="0"/>
              <a:t> base. El </a:t>
            </a:r>
            <a:r>
              <a:rPr lang="en-US" dirty="0" err="1"/>
              <a:t>dato</a:t>
            </a:r>
            <a:r>
              <a:rPr lang="en-US" dirty="0"/>
              <a:t> del IPC, </a:t>
            </a:r>
            <a:r>
              <a:rPr lang="en-US" dirty="0" err="1"/>
              <a:t>en</a:t>
            </a:r>
            <a:r>
              <a:rPr lang="en-US" dirty="0"/>
              <a:t> Colombia, lo </a:t>
            </a:r>
            <a:r>
              <a:rPr lang="en-US" dirty="0" err="1"/>
              <a:t>calcula</a:t>
            </a:r>
            <a:r>
              <a:rPr lang="en-US" dirty="0"/>
              <a:t> </a:t>
            </a:r>
            <a:r>
              <a:rPr lang="en-US" dirty="0" err="1"/>
              <a:t>mensualmente</a:t>
            </a:r>
            <a:r>
              <a:rPr lang="en-US" dirty="0"/>
              <a:t> </a:t>
            </a:r>
            <a:r>
              <a:rPr lang="en-US" dirty="0" smtClean="0"/>
              <a:t>el </a:t>
            </a:r>
            <a:r>
              <a:rPr lang="en-US" dirty="0" err="1" smtClean="0"/>
              <a:t>Departamento</a:t>
            </a:r>
            <a:r>
              <a:rPr lang="en-US" dirty="0" smtClean="0"/>
              <a:t> </a:t>
            </a:r>
            <a:r>
              <a:rPr lang="en-US" dirty="0" err="1" smtClean="0"/>
              <a:t>Administrativo</a:t>
            </a:r>
            <a:r>
              <a:rPr lang="en-US" dirty="0" smtClean="0"/>
              <a:t> Nacional de </a:t>
            </a:r>
            <a:r>
              <a:rPr lang="en-US" dirty="0" err="1" smtClean="0"/>
              <a:t>Estadística</a:t>
            </a:r>
            <a:r>
              <a:rPr lang="en-US" dirty="0" smtClean="0"/>
              <a:t> (DANE).</a:t>
            </a:r>
            <a:endParaRPr lang="en-US" u="sng" dirty="0"/>
          </a:p>
          <a:p>
            <a:r>
              <a:rPr lang="en-US" dirty="0"/>
              <a:t>La </a:t>
            </a:r>
            <a:r>
              <a:rPr lang="en-US" dirty="0" err="1"/>
              <a:t>inflación</a:t>
            </a:r>
            <a:r>
              <a:rPr lang="en-US" dirty="0"/>
              <a:t> se define </a:t>
            </a:r>
            <a:r>
              <a:rPr lang="en-US" dirty="0" err="1"/>
              <a:t>como</a:t>
            </a:r>
            <a:r>
              <a:rPr lang="en-US" dirty="0"/>
              <a:t> la </a:t>
            </a:r>
            <a:r>
              <a:rPr lang="en-US" dirty="0" err="1"/>
              <a:t>variación</a:t>
            </a:r>
            <a:r>
              <a:rPr lang="en-US" dirty="0"/>
              <a:t> </a:t>
            </a:r>
            <a:r>
              <a:rPr lang="en-US" dirty="0" err="1"/>
              <a:t>porcentual</a:t>
            </a:r>
            <a:r>
              <a:rPr lang="en-US" dirty="0"/>
              <a:t> del IPC entre dos </a:t>
            </a:r>
            <a:r>
              <a:rPr lang="en-US" dirty="0" err="1"/>
              <a:t>periodos</a:t>
            </a:r>
            <a:r>
              <a:rPr lang="en-US" dirty="0"/>
              <a:t>. </a:t>
            </a:r>
            <a:r>
              <a:rPr lang="en-US" dirty="0" err="1"/>
              <a:t>En</a:t>
            </a:r>
            <a:r>
              <a:rPr lang="en-US" dirty="0"/>
              <a:t> particular la </a:t>
            </a:r>
            <a:r>
              <a:rPr lang="en-US" dirty="0" err="1"/>
              <a:t>inflación</a:t>
            </a:r>
            <a:r>
              <a:rPr lang="en-US" dirty="0"/>
              <a:t> </a:t>
            </a:r>
            <a:r>
              <a:rPr lang="en-US" dirty="0" err="1"/>
              <a:t>anual</a:t>
            </a:r>
            <a:r>
              <a:rPr lang="en-US" dirty="0"/>
              <a:t> se </a:t>
            </a:r>
            <a:r>
              <a:rPr lang="en-US" dirty="0" err="1"/>
              <a:t>mide</a:t>
            </a:r>
            <a:r>
              <a:rPr lang="en-US" dirty="0"/>
              <a:t> </a:t>
            </a:r>
            <a:r>
              <a:rPr lang="en-US" dirty="0" err="1"/>
              <a:t>tomando</a:t>
            </a:r>
            <a:r>
              <a:rPr lang="en-US" dirty="0"/>
              <a:t> el IPC de un </a:t>
            </a:r>
            <a:r>
              <a:rPr lang="en-US" dirty="0" err="1"/>
              <a:t>mes</a:t>
            </a:r>
            <a:r>
              <a:rPr lang="en-US" dirty="0"/>
              <a:t> y </a:t>
            </a:r>
            <a:r>
              <a:rPr lang="en-US" dirty="0" err="1"/>
              <a:t>calculando</a:t>
            </a:r>
            <a:r>
              <a:rPr lang="en-US" dirty="0"/>
              <a:t> </a:t>
            </a:r>
            <a:r>
              <a:rPr lang="en-US" dirty="0" err="1"/>
              <a:t>su</a:t>
            </a:r>
            <a:r>
              <a:rPr lang="en-US" dirty="0"/>
              <a:t> </a:t>
            </a:r>
            <a:r>
              <a:rPr lang="en-US" dirty="0" err="1"/>
              <a:t>variación</a:t>
            </a:r>
            <a:r>
              <a:rPr lang="en-US" dirty="0"/>
              <a:t> </a:t>
            </a:r>
            <a:r>
              <a:rPr lang="en-US" dirty="0" err="1"/>
              <a:t>frente</a:t>
            </a:r>
            <a:r>
              <a:rPr lang="en-US" dirty="0"/>
              <a:t> al </a:t>
            </a:r>
            <a:r>
              <a:rPr lang="en-US" dirty="0" err="1"/>
              <a:t>dato</a:t>
            </a:r>
            <a:r>
              <a:rPr lang="en-US" dirty="0"/>
              <a:t> del </a:t>
            </a:r>
            <a:r>
              <a:rPr lang="en-US" dirty="0" err="1"/>
              <a:t>mismo</a:t>
            </a:r>
            <a:r>
              <a:rPr lang="en-US" dirty="0"/>
              <a:t> </a:t>
            </a:r>
            <a:r>
              <a:rPr lang="en-US" dirty="0" err="1"/>
              <a:t>mes</a:t>
            </a:r>
            <a:r>
              <a:rPr lang="en-US" dirty="0"/>
              <a:t> del </a:t>
            </a:r>
            <a:r>
              <a:rPr lang="en-US" dirty="0" err="1"/>
              <a:t>año</a:t>
            </a:r>
            <a:r>
              <a:rPr lang="en-US" dirty="0"/>
              <a:t> </a:t>
            </a:r>
            <a:r>
              <a:rPr lang="en-US" dirty="0" smtClean="0"/>
              <a:t>anterior”. </a:t>
            </a:r>
            <a:r>
              <a:rPr lang="en-US" dirty="0" err="1" smtClean="0"/>
              <a:t>Banrep</a:t>
            </a:r>
            <a:endParaRPr lang="en-US" dirty="0"/>
          </a:p>
        </p:txBody>
      </p:sp>
    </p:spTree>
    <p:extLst>
      <p:ext uri="{BB962C8B-B14F-4D97-AF65-F5344CB8AC3E}">
        <p14:creationId xmlns:p14="http://schemas.microsoft.com/office/powerpoint/2010/main" val="1351634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Dos </a:t>
            </a:r>
            <a:r>
              <a:rPr lang="en-US" dirty="0" err="1" smtClean="0"/>
              <a:t>medidas</a:t>
            </a:r>
            <a:r>
              <a:rPr lang="en-US" dirty="0" smtClean="0"/>
              <a:t> de </a:t>
            </a:r>
            <a:r>
              <a:rPr lang="en-US" dirty="0" err="1" smtClean="0"/>
              <a:t>inflación</a:t>
            </a:r>
            <a:r>
              <a:rPr lang="en-US" dirty="0" smtClean="0"/>
              <a:t> </a:t>
            </a:r>
            <a:br>
              <a:rPr lang="en-US" dirty="0" smtClean="0"/>
            </a:br>
            <a:r>
              <a:rPr lang="en-US" sz="3200" dirty="0"/>
              <a:t>Colombia </a:t>
            </a:r>
            <a:r>
              <a:rPr lang="en-US" sz="3200" dirty="0" smtClean="0"/>
              <a:t>1981-2019</a:t>
            </a:r>
            <a:endParaRPr lang="en-US" dirty="0"/>
          </a:p>
        </p:txBody>
      </p:sp>
      <p:pic>
        <p:nvPicPr>
          <p:cNvPr id="153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844676"/>
            <a:ext cx="77724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5"/>
          <p:cNvSpPr txBox="1">
            <a:spLocks noChangeArrowheads="1"/>
          </p:cNvSpPr>
          <p:nvPr/>
        </p:nvSpPr>
        <p:spPr bwMode="auto">
          <a:xfrm>
            <a:off x="2209801" y="6508750"/>
            <a:ext cx="2657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US" altLang="x-none" sz="1600"/>
              <a:t>Fuente: FMI Cálculos propios</a:t>
            </a:r>
          </a:p>
        </p:txBody>
      </p:sp>
    </p:spTree>
    <p:extLst>
      <p:ext uri="{BB962C8B-B14F-4D97-AF65-F5344CB8AC3E}">
        <p14:creationId xmlns:p14="http://schemas.microsoft.com/office/powerpoint/2010/main" val="1130711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Creación</a:t>
            </a:r>
            <a:r>
              <a:rPr lang="en-US" dirty="0" smtClean="0"/>
              <a:t> del </a:t>
            </a:r>
            <a:r>
              <a:rPr lang="en-US" dirty="0" err="1" smtClean="0"/>
              <a:t>dinero</a:t>
            </a:r>
            <a:r>
              <a:rPr lang="en-US" dirty="0" smtClean="0"/>
              <a:t>  </a:t>
            </a:r>
            <a:endParaRPr lang="en-US" dirty="0"/>
          </a:p>
        </p:txBody>
      </p:sp>
      <p:sp>
        <p:nvSpPr>
          <p:cNvPr id="3" name="Content Placeholder 2"/>
          <p:cNvSpPr>
            <a:spLocks noGrp="1"/>
          </p:cNvSpPr>
          <p:nvPr>
            <p:ph idx="1"/>
          </p:nvPr>
        </p:nvSpPr>
        <p:spPr/>
        <p:txBody>
          <a:bodyPr/>
          <a:lstStyle/>
          <a:p>
            <a:pPr>
              <a:defRPr/>
            </a:pPr>
            <a:r>
              <a:rPr lang="es-ES" altLang="es-CO" dirty="0" smtClean="0"/>
              <a:t>Expansión </a:t>
            </a:r>
            <a:r>
              <a:rPr lang="es-ES" altLang="es-CO" dirty="0"/>
              <a:t>primaria</a:t>
            </a:r>
          </a:p>
          <a:p>
            <a:pPr lvl="1">
              <a:defRPr/>
            </a:pPr>
            <a:r>
              <a:rPr lang="es-ES" altLang="es-CO" dirty="0"/>
              <a:t>Balance del Banco Central</a:t>
            </a:r>
          </a:p>
          <a:p>
            <a:pPr>
              <a:defRPr/>
            </a:pPr>
            <a:r>
              <a:rPr lang="es-ES" altLang="es-CO" dirty="0"/>
              <a:t>Expansión secundaria</a:t>
            </a:r>
          </a:p>
          <a:p>
            <a:pPr lvl="1">
              <a:defRPr/>
            </a:pPr>
            <a:r>
              <a:rPr lang="es-ES" altLang="es-CO" dirty="0"/>
              <a:t>Bancos</a:t>
            </a:r>
          </a:p>
          <a:p>
            <a:pPr lvl="1">
              <a:defRPr/>
            </a:pPr>
            <a:r>
              <a:rPr lang="es-ES" altLang="es-CO" dirty="0"/>
              <a:t>Multiplicación</a:t>
            </a:r>
          </a:p>
          <a:p>
            <a:pPr>
              <a:defRPr/>
            </a:pPr>
            <a:r>
              <a:rPr lang="es-ES" altLang="es-CO" dirty="0"/>
              <a:t>¿Cuánto dinero crear?</a:t>
            </a:r>
          </a:p>
          <a:p>
            <a:endParaRPr lang="en-US" dirty="0"/>
          </a:p>
        </p:txBody>
      </p:sp>
    </p:spTree>
    <p:extLst>
      <p:ext uri="{BB962C8B-B14F-4D97-AF65-F5344CB8AC3E}">
        <p14:creationId xmlns:p14="http://schemas.microsoft.com/office/powerpoint/2010/main" val="7342941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Índice</a:t>
            </a:r>
            <a:r>
              <a:rPr lang="en-US" dirty="0" smtClean="0"/>
              <a:t> de </a:t>
            </a:r>
            <a:r>
              <a:rPr lang="en-US" dirty="0" err="1" smtClean="0"/>
              <a:t>precios</a:t>
            </a:r>
            <a:r>
              <a:rPr lang="en-US" dirty="0" smtClean="0"/>
              <a:t> al </a:t>
            </a:r>
            <a:r>
              <a:rPr lang="en-US" dirty="0" err="1" smtClean="0"/>
              <a:t>productor</a:t>
            </a:r>
            <a:r>
              <a:rPr lang="en-US" dirty="0" smtClean="0"/>
              <a:t> (IPP)</a:t>
            </a:r>
            <a:endParaRPr lang="en-US" dirty="0"/>
          </a:p>
        </p:txBody>
      </p:sp>
      <p:sp>
        <p:nvSpPr>
          <p:cNvPr id="3" name="Content Placeholder 2"/>
          <p:cNvSpPr>
            <a:spLocks noGrp="1"/>
          </p:cNvSpPr>
          <p:nvPr>
            <p:ph idx="1"/>
          </p:nvPr>
        </p:nvSpPr>
        <p:spPr/>
        <p:txBody>
          <a:bodyPr/>
          <a:lstStyle/>
          <a:p>
            <a:pPr marL="0" indent="0">
              <a:buNone/>
            </a:pPr>
            <a:r>
              <a:rPr lang="en-US" dirty="0" smtClean="0"/>
              <a:t>“</a:t>
            </a:r>
            <a:r>
              <a:rPr lang="en-US" dirty="0"/>
              <a:t>El </a:t>
            </a:r>
            <a:r>
              <a:rPr lang="en-US" dirty="0" err="1"/>
              <a:t>índice</a:t>
            </a:r>
            <a:r>
              <a:rPr lang="en-US" dirty="0"/>
              <a:t> de </a:t>
            </a:r>
            <a:r>
              <a:rPr lang="en-US" dirty="0" err="1"/>
              <a:t>precios</a:t>
            </a:r>
            <a:r>
              <a:rPr lang="en-US" dirty="0"/>
              <a:t> del </a:t>
            </a:r>
            <a:r>
              <a:rPr lang="en-US" dirty="0" err="1"/>
              <a:t>productor</a:t>
            </a:r>
            <a:r>
              <a:rPr lang="en-US" dirty="0"/>
              <a:t> (IPP) </a:t>
            </a:r>
            <a:r>
              <a:rPr lang="en-US" dirty="0" err="1"/>
              <a:t>es</a:t>
            </a:r>
            <a:r>
              <a:rPr lang="en-US" dirty="0"/>
              <a:t> un </a:t>
            </a:r>
            <a:r>
              <a:rPr lang="en-US" dirty="0" err="1"/>
              <a:t>indicador</a:t>
            </a:r>
            <a:r>
              <a:rPr lang="en-US" dirty="0"/>
              <a:t> de la </a:t>
            </a:r>
            <a:r>
              <a:rPr lang="en-US" dirty="0" err="1"/>
              <a:t>evolución</a:t>
            </a:r>
            <a:r>
              <a:rPr lang="en-US" dirty="0"/>
              <a:t> de </a:t>
            </a:r>
            <a:r>
              <a:rPr lang="en-US" dirty="0" err="1"/>
              <a:t>los</a:t>
            </a:r>
            <a:r>
              <a:rPr lang="en-US" dirty="0"/>
              <a:t> </a:t>
            </a:r>
            <a:r>
              <a:rPr lang="en-US" dirty="0" err="1"/>
              <a:t>precios</a:t>
            </a:r>
            <a:r>
              <a:rPr lang="en-US" dirty="0"/>
              <a:t> de </a:t>
            </a:r>
            <a:r>
              <a:rPr lang="en-US" dirty="0" err="1"/>
              <a:t>venta</a:t>
            </a:r>
            <a:r>
              <a:rPr lang="en-US" dirty="0"/>
              <a:t> del </a:t>
            </a:r>
            <a:r>
              <a:rPr lang="en-US" dirty="0" err="1"/>
              <a:t>productor</a:t>
            </a:r>
            <a:r>
              <a:rPr lang="en-US" dirty="0"/>
              <a:t>, </a:t>
            </a:r>
            <a:r>
              <a:rPr lang="en-US" dirty="0" err="1"/>
              <a:t>correspondientes</a:t>
            </a:r>
            <a:r>
              <a:rPr lang="en-US" dirty="0"/>
              <a:t> al primer canal de </a:t>
            </a:r>
            <a:r>
              <a:rPr lang="en-US" dirty="0" err="1"/>
              <a:t>comercialización</a:t>
            </a:r>
            <a:r>
              <a:rPr lang="en-US" dirty="0"/>
              <a:t> o </a:t>
            </a:r>
            <a:r>
              <a:rPr lang="en-US" dirty="0" err="1"/>
              <a:t>distribución</a:t>
            </a:r>
            <a:r>
              <a:rPr lang="en-US" dirty="0"/>
              <a:t> de </a:t>
            </a:r>
            <a:r>
              <a:rPr lang="en-US" dirty="0" err="1"/>
              <a:t>los</a:t>
            </a:r>
            <a:r>
              <a:rPr lang="en-US" dirty="0"/>
              <a:t> </a:t>
            </a:r>
            <a:r>
              <a:rPr lang="en-US" dirty="0" err="1"/>
              <a:t>bienes</a:t>
            </a:r>
            <a:r>
              <a:rPr lang="en-US" dirty="0"/>
              <a:t> </a:t>
            </a:r>
            <a:r>
              <a:rPr lang="en-US" dirty="0" err="1"/>
              <a:t>transados</a:t>
            </a:r>
            <a:r>
              <a:rPr lang="en-US" dirty="0"/>
              <a:t> </a:t>
            </a:r>
            <a:r>
              <a:rPr lang="en-US" dirty="0" err="1"/>
              <a:t>en</a:t>
            </a:r>
            <a:r>
              <a:rPr lang="en-US" dirty="0"/>
              <a:t> la </a:t>
            </a:r>
            <a:r>
              <a:rPr lang="en-US" dirty="0" err="1"/>
              <a:t>economía</a:t>
            </a:r>
            <a:r>
              <a:rPr lang="en-US" dirty="0"/>
              <a:t>. La </a:t>
            </a:r>
            <a:r>
              <a:rPr lang="en-US" dirty="0" err="1"/>
              <a:t>diferencia</a:t>
            </a:r>
            <a:r>
              <a:rPr lang="en-US" dirty="0"/>
              <a:t> con el </a:t>
            </a:r>
            <a:r>
              <a:rPr lang="en-US" dirty="0" err="1"/>
              <a:t>índice</a:t>
            </a:r>
            <a:r>
              <a:rPr lang="en-US" dirty="0"/>
              <a:t> de </a:t>
            </a:r>
            <a:r>
              <a:rPr lang="en-US" dirty="0" err="1"/>
              <a:t>precios</a:t>
            </a:r>
            <a:r>
              <a:rPr lang="en-US" dirty="0"/>
              <a:t> al </a:t>
            </a:r>
            <a:r>
              <a:rPr lang="en-US" dirty="0" err="1"/>
              <a:t>consumidor</a:t>
            </a:r>
            <a:r>
              <a:rPr lang="en-US" dirty="0"/>
              <a:t> (IPC) se </a:t>
            </a:r>
            <a:r>
              <a:rPr lang="en-US" dirty="0" err="1"/>
              <a:t>explica</a:t>
            </a:r>
            <a:r>
              <a:rPr lang="en-US" dirty="0"/>
              <a:t> </a:t>
            </a:r>
            <a:r>
              <a:rPr lang="en-US" dirty="0" err="1"/>
              <a:t>porque</a:t>
            </a:r>
            <a:r>
              <a:rPr lang="en-US" dirty="0"/>
              <a:t> un </a:t>
            </a:r>
            <a:r>
              <a:rPr lang="en-US" dirty="0" err="1"/>
              <a:t>bien</a:t>
            </a:r>
            <a:r>
              <a:rPr lang="en-US" dirty="0"/>
              <a:t> </a:t>
            </a:r>
            <a:r>
              <a:rPr lang="en-US" dirty="0" err="1"/>
              <a:t>puede</a:t>
            </a:r>
            <a:r>
              <a:rPr lang="en-US" dirty="0"/>
              <a:t> </a:t>
            </a:r>
            <a:r>
              <a:rPr lang="en-US" dirty="0" err="1"/>
              <a:t>ser</a:t>
            </a:r>
            <a:r>
              <a:rPr lang="en-US" dirty="0"/>
              <a:t> </a:t>
            </a:r>
            <a:r>
              <a:rPr lang="en-US" dirty="0" err="1"/>
              <a:t>comercializado</a:t>
            </a:r>
            <a:r>
              <a:rPr lang="en-US" dirty="0"/>
              <a:t> o </a:t>
            </a:r>
            <a:r>
              <a:rPr lang="en-US" dirty="0" err="1"/>
              <a:t>distribuido</a:t>
            </a:r>
            <a:r>
              <a:rPr lang="en-US" dirty="0"/>
              <a:t> </a:t>
            </a:r>
            <a:r>
              <a:rPr lang="en-US" dirty="0" err="1"/>
              <a:t>por</a:t>
            </a:r>
            <a:r>
              <a:rPr lang="en-US" dirty="0"/>
              <a:t> </a:t>
            </a:r>
            <a:r>
              <a:rPr lang="en-US" dirty="0" err="1"/>
              <a:t>diferentes</a:t>
            </a:r>
            <a:r>
              <a:rPr lang="en-US" dirty="0"/>
              <a:t> </a:t>
            </a:r>
            <a:r>
              <a:rPr lang="en-US" dirty="0" err="1"/>
              <a:t>intermediarios</a:t>
            </a:r>
            <a:r>
              <a:rPr lang="en-US" dirty="0"/>
              <a:t> que </a:t>
            </a:r>
            <a:r>
              <a:rPr lang="en-US" dirty="0" err="1"/>
              <a:t>modificarán</a:t>
            </a:r>
            <a:r>
              <a:rPr lang="en-US" dirty="0"/>
              <a:t> el </a:t>
            </a:r>
            <a:r>
              <a:rPr lang="en-US" dirty="0" err="1"/>
              <a:t>precio</a:t>
            </a:r>
            <a:r>
              <a:rPr lang="en-US" dirty="0"/>
              <a:t> de </a:t>
            </a:r>
            <a:r>
              <a:rPr lang="en-US" dirty="0" err="1"/>
              <a:t>venta</a:t>
            </a:r>
            <a:r>
              <a:rPr lang="en-US" dirty="0"/>
              <a:t> hasta </a:t>
            </a:r>
            <a:r>
              <a:rPr lang="en-US" dirty="0" err="1"/>
              <a:t>llegar</a:t>
            </a:r>
            <a:r>
              <a:rPr lang="en-US" dirty="0"/>
              <a:t> al </a:t>
            </a:r>
            <a:r>
              <a:rPr lang="en-US" dirty="0" err="1"/>
              <a:t>consumidor</a:t>
            </a:r>
            <a:r>
              <a:rPr lang="en-US" dirty="0"/>
              <a:t> </a:t>
            </a:r>
            <a:r>
              <a:rPr lang="en-US" dirty="0" smtClean="0"/>
              <a:t>final”.</a:t>
            </a:r>
            <a:r>
              <a:rPr lang="en-US" dirty="0"/>
              <a:t> </a:t>
            </a:r>
            <a:r>
              <a:rPr lang="en-US" dirty="0" err="1" smtClean="0"/>
              <a:t>Banrep</a:t>
            </a:r>
            <a:r>
              <a:rPr lang="en-US" dirty="0" smtClean="0"/>
              <a:t>.</a:t>
            </a:r>
            <a:endParaRPr lang="en-US" dirty="0"/>
          </a:p>
        </p:txBody>
      </p:sp>
    </p:spTree>
    <p:extLst>
      <p:ext uri="{BB962C8B-B14F-4D97-AF65-F5344CB8AC3E}">
        <p14:creationId xmlns:p14="http://schemas.microsoft.com/office/powerpoint/2010/main" val="1034848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IPC e IPP </a:t>
            </a:r>
            <a:endParaRPr lang="en-US" dirty="0"/>
          </a:p>
        </p:txBody>
      </p:sp>
      <p:pic>
        <p:nvPicPr>
          <p:cNvPr id="6" name="Picture 5"/>
          <p:cNvPicPr>
            <a:picLocks noChangeAspect="1"/>
          </p:cNvPicPr>
          <p:nvPr/>
        </p:nvPicPr>
        <p:blipFill>
          <a:blip r:embed="rId2"/>
          <a:stretch>
            <a:fillRect/>
          </a:stretch>
        </p:blipFill>
        <p:spPr>
          <a:xfrm>
            <a:off x="2010905" y="1534907"/>
            <a:ext cx="7798230" cy="4700600"/>
          </a:xfrm>
          <a:prstGeom prst="rect">
            <a:avLst/>
          </a:prstGeom>
        </p:spPr>
      </p:pic>
      <p:sp>
        <p:nvSpPr>
          <p:cNvPr id="7" name="Rectangle 6"/>
          <p:cNvSpPr/>
          <p:nvPr/>
        </p:nvSpPr>
        <p:spPr>
          <a:xfrm>
            <a:off x="301981" y="6235507"/>
            <a:ext cx="2373086" cy="307777"/>
          </a:xfrm>
          <a:prstGeom prst="rect">
            <a:avLst/>
          </a:prstGeom>
        </p:spPr>
        <p:txBody>
          <a:bodyPr wrap="none">
            <a:spAutoFit/>
          </a:bodyPr>
          <a:lstStyle/>
          <a:p>
            <a:r>
              <a:rPr lang="en-US" sz="1400" dirty="0"/>
              <a:t>Fuente: Banco de la </a:t>
            </a:r>
            <a:r>
              <a:rPr lang="en-US" sz="1400" dirty="0" err="1"/>
              <a:t>República</a:t>
            </a:r>
            <a:endParaRPr lang="en-US" sz="1400" dirty="0"/>
          </a:p>
        </p:txBody>
      </p:sp>
    </p:spTree>
    <p:extLst>
      <p:ext uri="{BB962C8B-B14F-4D97-AF65-F5344CB8AC3E}">
        <p14:creationId xmlns:p14="http://schemas.microsoft.com/office/powerpoint/2010/main" val="5698589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Índice</a:t>
            </a:r>
            <a:r>
              <a:rPr lang="en-US" dirty="0" smtClean="0"/>
              <a:t> de </a:t>
            </a:r>
            <a:r>
              <a:rPr lang="en-US" dirty="0" err="1" smtClean="0"/>
              <a:t>precios</a:t>
            </a:r>
            <a:r>
              <a:rPr lang="en-US" dirty="0" smtClean="0"/>
              <a:t> al </a:t>
            </a:r>
            <a:r>
              <a:rPr lang="en-US" dirty="0" err="1" smtClean="0"/>
              <a:t>productor</a:t>
            </a:r>
            <a:r>
              <a:rPr lang="en-US" dirty="0" smtClean="0"/>
              <a:t> IPP 71 </a:t>
            </a:r>
            <a:r>
              <a:rPr lang="mr-IN" dirty="0" smtClean="0"/>
              <a:t>–</a:t>
            </a:r>
            <a:r>
              <a:rPr lang="en-US" dirty="0" smtClean="0"/>
              <a:t> 18</a:t>
            </a:r>
            <a:br>
              <a:rPr lang="en-US" dirty="0" smtClean="0"/>
            </a:br>
            <a:r>
              <a:rPr lang="en-US" dirty="0" err="1" smtClean="0"/>
              <a:t>Variación</a:t>
            </a:r>
            <a:r>
              <a:rPr lang="en-US" dirty="0" smtClean="0"/>
              <a:t> </a:t>
            </a:r>
            <a:r>
              <a:rPr lang="en-US" dirty="0" err="1" smtClean="0"/>
              <a:t>anual</a:t>
            </a:r>
            <a:r>
              <a:rPr lang="en-US" dirty="0" smtClean="0"/>
              <a:t> %  </a:t>
            </a:r>
            <a:endParaRPr lang="en-US" dirty="0"/>
          </a:p>
        </p:txBody>
      </p:sp>
      <p:pic>
        <p:nvPicPr>
          <p:cNvPr id="5" name="Picture 4"/>
          <p:cNvPicPr>
            <a:picLocks noChangeAspect="1"/>
          </p:cNvPicPr>
          <p:nvPr/>
        </p:nvPicPr>
        <p:blipFill>
          <a:blip r:embed="rId2"/>
          <a:stretch>
            <a:fillRect/>
          </a:stretch>
        </p:blipFill>
        <p:spPr>
          <a:xfrm>
            <a:off x="2110317" y="1688043"/>
            <a:ext cx="8591550" cy="5140651"/>
          </a:xfrm>
          <a:prstGeom prst="rect">
            <a:avLst/>
          </a:prstGeom>
        </p:spPr>
      </p:pic>
    </p:spTree>
    <p:extLst>
      <p:ext uri="{BB962C8B-B14F-4D97-AF65-F5344CB8AC3E}">
        <p14:creationId xmlns:p14="http://schemas.microsoft.com/office/powerpoint/2010/main" val="2122909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Inflación</a:t>
            </a:r>
            <a:r>
              <a:rPr lang="en-US" dirty="0" smtClean="0"/>
              <a:t> </a:t>
            </a:r>
            <a:r>
              <a:rPr lang="en-US" dirty="0" err="1" smtClean="0"/>
              <a:t>básica</a:t>
            </a:r>
            <a:endParaRPr lang="en-US" dirty="0"/>
          </a:p>
        </p:txBody>
      </p:sp>
      <p:sp>
        <p:nvSpPr>
          <p:cNvPr id="3" name="Content Placeholder 2"/>
          <p:cNvSpPr>
            <a:spLocks noGrp="1"/>
          </p:cNvSpPr>
          <p:nvPr>
            <p:ph idx="1"/>
          </p:nvPr>
        </p:nvSpPr>
        <p:spPr/>
        <p:txBody>
          <a:bodyPr/>
          <a:lstStyle/>
          <a:p>
            <a:r>
              <a:rPr lang="en-US" dirty="0" smtClean="0"/>
              <a:t>“Las </a:t>
            </a:r>
            <a:r>
              <a:rPr lang="en-US" dirty="0" err="1"/>
              <a:t>medidas</a:t>
            </a:r>
            <a:r>
              <a:rPr lang="en-US" dirty="0"/>
              <a:t> de </a:t>
            </a:r>
            <a:r>
              <a:rPr lang="en-US" dirty="0" err="1"/>
              <a:t>inflación</a:t>
            </a:r>
            <a:r>
              <a:rPr lang="en-US" dirty="0"/>
              <a:t> </a:t>
            </a:r>
            <a:r>
              <a:rPr lang="en-US" dirty="0" err="1"/>
              <a:t>básica</a:t>
            </a:r>
            <a:r>
              <a:rPr lang="en-US" dirty="0"/>
              <a:t> </a:t>
            </a:r>
            <a:r>
              <a:rPr lang="en-US" dirty="0" err="1"/>
              <a:t>buscan</a:t>
            </a:r>
            <a:r>
              <a:rPr lang="en-US" dirty="0"/>
              <a:t> </a:t>
            </a:r>
            <a:r>
              <a:rPr lang="en-US" dirty="0" err="1"/>
              <a:t>eliminar</a:t>
            </a:r>
            <a:r>
              <a:rPr lang="en-US" dirty="0"/>
              <a:t> </a:t>
            </a:r>
            <a:r>
              <a:rPr lang="en-US" dirty="0" err="1"/>
              <a:t>los</a:t>
            </a:r>
            <a:r>
              <a:rPr lang="en-US" dirty="0"/>
              <a:t> </a:t>
            </a:r>
            <a:r>
              <a:rPr lang="en-US" dirty="0" err="1"/>
              <a:t>efectos</a:t>
            </a:r>
            <a:r>
              <a:rPr lang="en-US" dirty="0"/>
              <a:t> de </a:t>
            </a:r>
            <a:r>
              <a:rPr lang="en-US" dirty="0" err="1"/>
              <a:t>perturbaciones</a:t>
            </a:r>
            <a:r>
              <a:rPr lang="en-US" dirty="0"/>
              <a:t> </a:t>
            </a:r>
            <a:r>
              <a:rPr lang="en-US" dirty="0" err="1"/>
              <a:t>temporales</a:t>
            </a:r>
            <a:r>
              <a:rPr lang="en-US" dirty="0"/>
              <a:t> </a:t>
            </a:r>
            <a:r>
              <a:rPr lang="en-US" dirty="0" err="1"/>
              <a:t>en</a:t>
            </a:r>
            <a:r>
              <a:rPr lang="en-US" dirty="0"/>
              <a:t> </a:t>
            </a:r>
            <a:r>
              <a:rPr lang="en-US" dirty="0" err="1"/>
              <a:t>los</a:t>
            </a:r>
            <a:r>
              <a:rPr lang="en-US" dirty="0"/>
              <a:t> </a:t>
            </a:r>
            <a:r>
              <a:rPr lang="en-US" dirty="0" err="1"/>
              <a:t>precios</a:t>
            </a:r>
            <a:r>
              <a:rPr lang="en-US" dirty="0"/>
              <a:t>. Para </a:t>
            </a:r>
            <a:r>
              <a:rPr lang="en-US" dirty="0" err="1"/>
              <a:t>esto</a:t>
            </a:r>
            <a:r>
              <a:rPr lang="en-US" dirty="0"/>
              <a:t>, se </a:t>
            </a:r>
            <a:r>
              <a:rPr lang="en-US" dirty="0" err="1"/>
              <a:t>excluyen</a:t>
            </a:r>
            <a:r>
              <a:rPr lang="en-US" dirty="0"/>
              <a:t> de la canasta del IPC </a:t>
            </a:r>
            <a:r>
              <a:rPr lang="en-US" dirty="0" err="1"/>
              <a:t>aquellos</a:t>
            </a:r>
            <a:r>
              <a:rPr lang="en-US" dirty="0"/>
              <a:t> </a:t>
            </a:r>
            <a:r>
              <a:rPr lang="en-US" dirty="0" err="1"/>
              <a:t>ítems</a:t>
            </a:r>
            <a:r>
              <a:rPr lang="en-US" dirty="0"/>
              <a:t> con </a:t>
            </a:r>
            <a:r>
              <a:rPr lang="en-US" dirty="0" err="1"/>
              <a:t>comportamientos</a:t>
            </a:r>
            <a:r>
              <a:rPr lang="en-US" dirty="0"/>
              <a:t> de </a:t>
            </a:r>
            <a:r>
              <a:rPr lang="en-US" dirty="0" err="1"/>
              <a:t>precios</a:t>
            </a:r>
            <a:r>
              <a:rPr lang="en-US" dirty="0"/>
              <a:t> </a:t>
            </a:r>
            <a:r>
              <a:rPr lang="en-US" dirty="0" err="1"/>
              <a:t>muy</a:t>
            </a:r>
            <a:r>
              <a:rPr lang="en-US" dirty="0"/>
              <a:t> </a:t>
            </a:r>
            <a:r>
              <a:rPr lang="en-US" dirty="0" err="1"/>
              <a:t>volátiles</a:t>
            </a:r>
            <a:r>
              <a:rPr lang="en-US" dirty="0"/>
              <a:t> </a:t>
            </a:r>
            <a:r>
              <a:rPr lang="en-US" dirty="0" err="1"/>
              <a:t>ó</a:t>
            </a:r>
            <a:r>
              <a:rPr lang="en-US" dirty="0"/>
              <a:t> que </a:t>
            </a:r>
            <a:r>
              <a:rPr lang="en-US" dirty="0" err="1"/>
              <a:t>están</a:t>
            </a:r>
            <a:r>
              <a:rPr lang="en-US" dirty="0"/>
              <a:t> </a:t>
            </a:r>
            <a:r>
              <a:rPr lang="en-US" dirty="0" err="1"/>
              <a:t>fuera</a:t>
            </a:r>
            <a:r>
              <a:rPr lang="en-US" dirty="0"/>
              <a:t> del control de la </a:t>
            </a:r>
            <a:r>
              <a:rPr lang="en-US" dirty="0" err="1"/>
              <a:t>política</a:t>
            </a:r>
            <a:r>
              <a:rPr lang="en-US" dirty="0"/>
              <a:t> </a:t>
            </a:r>
            <a:r>
              <a:rPr lang="en-US" dirty="0" err="1" smtClean="0"/>
              <a:t>monetaria</a:t>
            </a:r>
            <a:r>
              <a:rPr lang="en-US" dirty="0" smtClean="0"/>
              <a:t>”. </a:t>
            </a:r>
            <a:r>
              <a:rPr lang="en-US" dirty="0" err="1" smtClean="0"/>
              <a:t>Banrep</a:t>
            </a:r>
            <a:r>
              <a:rPr lang="en-US" dirty="0" smtClean="0"/>
              <a:t>.</a:t>
            </a:r>
          </a:p>
        </p:txBody>
      </p:sp>
      <p:sp>
        <p:nvSpPr>
          <p:cNvPr id="4" name="TextBox 3"/>
          <p:cNvSpPr txBox="1"/>
          <p:nvPr/>
        </p:nvSpPr>
        <p:spPr>
          <a:xfrm>
            <a:off x="3428603" y="3877734"/>
            <a:ext cx="5901664" cy="2739211"/>
          </a:xfrm>
          <a:prstGeom prst="rect">
            <a:avLst/>
          </a:prstGeom>
          <a:noFill/>
        </p:spPr>
        <p:txBody>
          <a:bodyPr wrap="square" rtlCol="0">
            <a:spAutoFit/>
          </a:bodyPr>
          <a:lstStyle/>
          <a:p>
            <a:pPr lvl="2">
              <a:buFont typeface="Arial" charset="0"/>
              <a:buChar char="•"/>
              <a:defRPr/>
            </a:pPr>
            <a:r>
              <a:rPr lang="es-CO" sz="2800" dirty="0" smtClean="0"/>
              <a:t>Alimentos, servicios públicos y combustibles</a:t>
            </a:r>
          </a:p>
          <a:p>
            <a:pPr lvl="2">
              <a:buFont typeface="Arial" charset="0"/>
              <a:buChar char="•"/>
              <a:defRPr/>
            </a:pPr>
            <a:r>
              <a:rPr lang="es-CO" sz="2800" dirty="0" smtClean="0"/>
              <a:t>Alimentos y regulados</a:t>
            </a:r>
          </a:p>
          <a:p>
            <a:pPr lvl="2">
              <a:buFont typeface="Arial" charset="0"/>
              <a:buChar char="•"/>
              <a:defRPr/>
            </a:pPr>
            <a:r>
              <a:rPr lang="es-CO" sz="2800" dirty="0" smtClean="0"/>
              <a:t>Núcleo</a:t>
            </a:r>
            <a:endParaRPr lang="es-CO" sz="2800" dirty="0"/>
          </a:p>
          <a:p>
            <a:pPr lvl="3">
              <a:buFont typeface="Arial" charset="0"/>
              <a:buChar char="•"/>
              <a:defRPr/>
            </a:pPr>
            <a:r>
              <a:rPr lang="es-CO" sz="2800" dirty="0"/>
              <a:t>Núcleo 20 - Volátiles</a:t>
            </a:r>
          </a:p>
          <a:p>
            <a:endParaRPr lang="en-US" sz="3200" dirty="0"/>
          </a:p>
        </p:txBody>
      </p:sp>
    </p:spTree>
    <p:extLst>
      <p:ext uri="{BB962C8B-B14F-4D97-AF65-F5344CB8AC3E}">
        <p14:creationId xmlns:p14="http://schemas.microsoft.com/office/powerpoint/2010/main" val="3633508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Medidas</a:t>
            </a:r>
            <a:r>
              <a:rPr lang="en-US" dirty="0" smtClean="0"/>
              <a:t> de </a:t>
            </a:r>
            <a:r>
              <a:rPr lang="en-US" dirty="0" err="1" smtClean="0"/>
              <a:t>inflación</a:t>
            </a:r>
            <a:r>
              <a:rPr lang="en-US" dirty="0" smtClean="0"/>
              <a:t> </a:t>
            </a:r>
            <a:r>
              <a:rPr lang="en-US" dirty="0" err="1" smtClean="0"/>
              <a:t>básica</a:t>
            </a:r>
            <a:r>
              <a:rPr lang="en-US" dirty="0" smtClean="0"/>
              <a:t> 1999 </a:t>
            </a:r>
            <a:r>
              <a:rPr lang="mr-IN" dirty="0" smtClean="0"/>
              <a:t>–</a:t>
            </a:r>
            <a:r>
              <a:rPr lang="en-US" dirty="0" smtClean="0"/>
              <a:t> 2019</a:t>
            </a:r>
            <a:br>
              <a:rPr lang="en-US" dirty="0" smtClean="0"/>
            </a:br>
            <a:r>
              <a:rPr lang="en-US" sz="3200" dirty="0" err="1" smtClean="0"/>
              <a:t>Variación</a:t>
            </a:r>
            <a:r>
              <a:rPr lang="en-US" sz="3200" dirty="0" smtClean="0"/>
              <a:t> </a:t>
            </a:r>
            <a:r>
              <a:rPr lang="en-US" sz="3200" dirty="0" err="1" smtClean="0"/>
              <a:t>anual</a:t>
            </a:r>
            <a:r>
              <a:rPr lang="en-US" sz="3200" dirty="0" smtClean="0"/>
              <a:t> %</a:t>
            </a:r>
            <a:r>
              <a:rPr lang="en-US" dirty="0" smtClean="0"/>
              <a:t> </a:t>
            </a:r>
            <a:endParaRPr lang="en-US" dirty="0"/>
          </a:p>
        </p:txBody>
      </p:sp>
      <p:pic>
        <p:nvPicPr>
          <p:cNvPr id="5" name="Picture 4"/>
          <p:cNvPicPr>
            <a:picLocks noChangeAspect="1"/>
          </p:cNvPicPr>
          <p:nvPr/>
        </p:nvPicPr>
        <p:blipFill>
          <a:blip r:embed="rId2"/>
          <a:stretch>
            <a:fillRect/>
          </a:stretch>
        </p:blipFill>
        <p:spPr>
          <a:xfrm>
            <a:off x="152400" y="1616860"/>
            <a:ext cx="11887200" cy="9817518"/>
          </a:xfrm>
          <a:prstGeom prst="rect">
            <a:avLst/>
          </a:prstGeom>
        </p:spPr>
      </p:pic>
      <p:sp>
        <p:nvSpPr>
          <p:cNvPr id="11" name="TextBox 10"/>
          <p:cNvSpPr txBox="1"/>
          <p:nvPr/>
        </p:nvSpPr>
        <p:spPr>
          <a:xfrm>
            <a:off x="2688004" y="2184463"/>
            <a:ext cx="2641364" cy="369332"/>
          </a:xfrm>
          <a:prstGeom prst="rect">
            <a:avLst/>
          </a:prstGeom>
          <a:noFill/>
        </p:spPr>
        <p:txBody>
          <a:bodyPr wrap="none" rtlCol="0">
            <a:spAutoFit/>
          </a:bodyPr>
          <a:lstStyle/>
          <a:p>
            <a:r>
              <a:rPr lang="en-US" dirty="0"/>
              <a:t>Sin </a:t>
            </a:r>
            <a:r>
              <a:rPr lang="en-US" dirty="0" err="1"/>
              <a:t>alimentos</a:t>
            </a:r>
            <a:r>
              <a:rPr lang="en-US" dirty="0"/>
              <a:t> </a:t>
            </a:r>
            <a:r>
              <a:rPr lang="en-US" dirty="0" err="1"/>
              <a:t>ni</a:t>
            </a:r>
            <a:r>
              <a:rPr lang="en-US" dirty="0"/>
              <a:t> </a:t>
            </a:r>
            <a:r>
              <a:rPr lang="en-US" dirty="0" err="1" smtClean="0"/>
              <a:t>regulados</a:t>
            </a:r>
            <a:endParaRPr lang="en-US" dirty="0"/>
          </a:p>
        </p:txBody>
      </p:sp>
      <p:cxnSp>
        <p:nvCxnSpPr>
          <p:cNvPr id="13" name="Straight Arrow Connector 12"/>
          <p:cNvCxnSpPr/>
          <p:nvPr/>
        </p:nvCxnSpPr>
        <p:spPr>
          <a:xfrm flipH="1" flipV="1">
            <a:off x="2386940" y="3942608"/>
            <a:ext cx="237507" cy="9144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84345" y="2590801"/>
            <a:ext cx="1440523" cy="369332"/>
          </a:xfrm>
          <a:prstGeom prst="rect">
            <a:avLst/>
          </a:prstGeom>
          <a:noFill/>
        </p:spPr>
        <p:txBody>
          <a:bodyPr wrap="none" rtlCol="0">
            <a:spAutoFit/>
          </a:bodyPr>
          <a:lstStyle/>
          <a:p>
            <a:r>
              <a:rPr lang="en-US" dirty="0"/>
              <a:t>Sin </a:t>
            </a:r>
            <a:r>
              <a:rPr lang="en-US" dirty="0" err="1"/>
              <a:t>alimentos</a:t>
            </a:r>
            <a:endParaRPr lang="en-US" dirty="0"/>
          </a:p>
        </p:txBody>
      </p:sp>
      <p:cxnSp>
        <p:nvCxnSpPr>
          <p:cNvPr id="16" name="Straight Arrow Connector 15"/>
          <p:cNvCxnSpPr/>
          <p:nvPr/>
        </p:nvCxnSpPr>
        <p:spPr>
          <a:xfrm flipH="1">
            <a:off x="2465392" y="2819705"/>
            <a:ext cx="618953" cy="64898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770171" y="2389971"/>
            <a:ext cx="854277" cy="38549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70171" y="4903790"/>
            <a:ext cx="5589672" cy="369332"/>
          </a:xfrm>
          <a:prstGeom prst="rect">
            <a:avLst/>
          </a:prstGeom>
          <a:noFill/>
        </p:spPr>
        <p:txBody>
          <a:bodyPr wrap="none" rtlCol="0">
            <a:spAutoFit/>
          </a:bodyPr>
          <a:lstStyle/>
          <a:p>
            <a:r>
              <a:rPr lang="en-US" dirty="0"/>
              <a:t>Sin </a:t>
            </a:r>
            <a:r>
              <a:rPr lang="en-US" dirty="0" err="1"/>
              <a:t>alimentos</a:t>
            </a:r>
            <a:r>
              <a:rPr lang="en-US" dirty="0"/>
              <a:t> </a:t>
            </a:r>
            <a:r>
              <a:rPr lang="en-US" dirty="0" err="1"/>
              <a:t>primarios</a:t>
            </a:r>
            <a:r>
              <a:rPr lang="en-US" dirty="0"/>
              <a:t>, </a:t>
            </a:r>
            <a:r>
              <a:rPr lang="en-US" dirty="0" err="1"/>
              <a:t>servicios</a:t>
            </a:r>
            <a:r>
              <a:rPr lang="en-US" dirty="0"/>
              <a:t> </a:t>
            </a:r>
            <a:r>
              <a:rPr lang="en-US" dirty="0" err="1"/>
              <a:t>públicos</a:t>
            </a:r>
            <a:r>
              <a:rPr lang="en-US" dirty="0"/>
              <a:t> y combustibles</a:t>
            </a:r>
          </a:p>
        </p:txBody>
      </p:sp>
      <p:sp>
        <p:nvSpPr>
          <p:cNvPr id="22" name="TextBox 21"/>
          <p:cNvSpPr txBox="1"/>
          <p:nvPr/>
        </p:nvSpPr>
        <p:spPr>
          <a:xfrm>
            <a:off x="6952577" y="2635039"/>
            <a:ext cx="1130438" cy="369332"/>
          </a:xfrm>
          <a:prstGeom prst="rect">
            <a:avLst/>
          </a:prstGeom>
          <a:noFill/>
        </p:spPr>
        <p:txBody>
          <a:bodyPr wrap="none" rtlCol="0">
            <a:spAutoFit/>
          </a:bodyPr>
          <a:lstStyle/>
          <a:p>
            <a:r>
              <a:rPr lang="en-US" dirty="0" err="1"/>
              <a:t>Núcleo</a:t>
            </a:r>
            <a:r>
              <a:rPr lang="en-US" dirty="0"/>
              <a:t> 20</a:t>
            </a:r>
          </a:p>
        </p:txBody>
      </p:sp>
      <p:cxnSp>
        <p:nvCxnSpPr>
          <p:cNvPr id="23" name="Straight Arrow Connector 22"/>
          <p:cNvCxnSpPr/>
          <p:nvPr/>
        </p:nvCxnSpPr>
        <p:spPr>
          <a:xfrm flipH="1">
            <a:off x="6625711" y="3123973"/>
            <a:ext cx="618953" cy="64898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3692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2286000"/>
            <a:ext cx="7772400" cy="1143000"/>
          </a:xfrm>
        </p:spPr>
        <p:txBody>
          <a:bodyPr>
            <a:normAutofit fontScale="90000"/>
          </a:bodyPr>
          <a:lstStyle/>
          <a:p>
            <a:pPr eaLnBrk="1" hangingPunct="1">
              <a:defRPr/>
            </a:pPr>
            <a:r>
              <a:rPr lang="es-CO" altLang="es-CO" smtClean="0"/>
              <a:t>Diseño óptimo de política</a:t>
            </a:r>
            <a:endParaRPr lang="en-US" altLang="es-CO" smtClean="0"/>
          </a:p>
        </p:txBody>
      </p:sp>
      <p:sp>
        <p:nvSpPr>
          <p:cNvPr id="53251" name="Rectangle 3"/>
          <p:cNvSpPr>
            <a:spLocks noGrp="1" noChangeArrowheads="1"/>
          </p:cNvSpPr>
          <p:nvPr>
            <p:ph type="subTitle" idx="1"/>
          </p:nvPr>
        </p:nvSpPr>
        <p:spPr/>
        <p:txBody>
          <a:bodyPr/>
          <a:lstStyle/>
          <a:p>
            <a:pPr eaLnBrk="1" hangingPunct="1"/>
            <a:endParaRPr lang="es-ES" altLang="es-CO"/>
          </a:p>
        </p:txBody>
      </p:sp>
    </p:spTree>
    <p:extLst>
      <p:ext uri="{BB962C8B-B14F-4D97-AF65-F5344CB8AC3E}">
        <p14:creationId xmlns:p14="http://schemas.microsoft.com/office/powerpoint/2010/main" val="9290261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s-CO" altLang="es-CO" dirty="0" smtClean="0"/>
              <a:t>Condiciones para diseño</a:t>
            </a:r>
            <a:endParaRPr lang="en-US" altLang="es-CO" dirty="0" smtClean="0"/>
          </a:p>
        </p:txBody>
      </p:sp>
      <p:sp>
        <p:nvSpPr>
          <p:cNvPr id="54275" name="Rectangle 3"/>
          <p:cNvSpPr>
            <a:spLocks noGrp="1" noChangeArrowheads="1"/>
          </p:cNvSpPr>
          <p:nvPr>
            <p:ph type="body" idx="1"/>
          </p:nvPr>
        </p:nvSpPr>
        <p:spPr/>
        <p:txBody>
          <a:bodyPr/>
          <a:lstStyle/>
          <a:p>
            <a:pPr eaLnBrk="1" hangingPunct="1"/>
            <a:r>
              <a:rPr lang="es-CO" altLang="es-CO" dirty="0" smtClean="0"/>
              <a:t>Objetivo  </a:t>
            </a:r>
            <a:endParaRPr lang="es-CO" altLang="es-CO" dirty="0"/>
          </a:p>
          <a:p>
            <a:pPr eaLnBrk="1" hangingPunct="1"/>
            <a:r>
              <a:rPr lang="es-CO" altLang="es-CO" dirty="0"/>
              <a:t>Metas </a:t>
            </a:r>
            <a:r>
              <a:rPr lang="es-CO" altLang="es-CO" dirty="0" smtClean="0"/>
              <a:t>intermedias</a:t>
            </a:r>
            <a:endParaRPr lang="es-CO" altLang="es-CO" dirty="0"/>
          </a:p>
          <a:p>
            <a:pPr eaLnBrk="1" hangingPunct="1"/>
            <a:r>
              <a:rPr lang="es-CO" altLang="es-CO" dirty="0"/>
              <a:t>Instrumentos</a:t>
            </a:r>
            <a:endParaRPr lang="en-US" altLang="es-CO" dirty="0"/>
          </a:p>
        </p:txBody>
      </p:sp>
    </p:spTree>
    <p:extLst>
      <p:ext uri="{BB962C8B-B14F-4D97-AF65-F5344CB8AC3E}">
        <p14:creationId xmlns:p14="http://schemas.microsoft.com/office/powerpoint/2010/main" val="19355490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s-CO" altLang="es-CO" smtClean="0"/>
              <a:t>Objetivos</a:t>
            </a:r>
            <a:endParaRPr lang="en-US" altLang="es-CO" smtClean="0"/>
          </a:p>
        </p:txBody>
      </p:sp>
      <p:sp>
        <p:nvSpPr>
          <p:cNvPr id="55299" name="Rectangle 3"/>
          <p:cNvSpPr>
            <a:spLocks noGrp="1" noChangeArrowheads="1"/>
          </p:cNvSpPr>
          <p:nvPr>
            <p:ph type="body" idx="1"/>
          </p:nvPr>
        </p:nvSpPr>
        <p:spPr/>
        <p:txBody>
          <a:bodyPr/>
          <a:lstStyle/>
          <a:p>
            <a:pPr eaLnBrk="1" hangingPunct="1"/>
            <a:r>
              <a:rPr lang="es-CO" altLang="es-CO"/>
              <a:t>Objetivo de la política económica:</a:t>
            </a:r>
            <a:endParaRPr lang="en-US" altLang="es-CO"/>
          </a:p>
        </p:txBody>
      </p:sp>
    </p:spTree>
    <p:extLst>
      <p:ext uri="{BB962C8B-B14F-4D97-AF65-F5344CB8AC3E}">
        <p14:creationId xmlns:p14="http://schemas.microsoft.com/office/powerpoint/2010/main" val="6899263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s-CO" altLang="es-CO" smtClean="0"/>
              <a:t>Objetivos</a:t>
            </a:r>
            <a:endParaRPr lang="en-US" altLang="es-CO" smtClean="0"/>
          </a:p>
        </p:txBody>
      </p:sp>
      <p:sp>
        <p:nvSpPr>
          <p:cNvPr id="56323" name="Rectangle 3"/>
          <p:cNvSpPr>
            <a:spLocks noGrp="1" noChangeArrowheads="1"/>
          </p:cNvSpPr>
          <p:nvPr>
            <p:ph type="body" idx="1"/>
          </p:nvPr>
        </p:nvSpPr>
        <p:spPr/>
        <p:txBody>
          <a:bodyPr/>
          <a:lstStyle/>
          <a:p>
            <a:pPr eaLnBrk="1" hangingPunct="1"/>
            <a:r>
              <a:rPr lang="es-CO" altLang="es-CO" dirty="0"/>
              <a:t>Objetivo de la política económica: consumo hoy y en el futuro</a:t>
            </a:r>
          </a:p>
          <a:p>
            <a:pPr eaLnBrk="1" hangingPunct="1"/>
            <a:r>
              <a:rPr lang="es-CO" altLang="es-CO" dirty="0"/>
              <a:t>Objetivo de la política monetaria</a:t>
            </a:r>
            <a:r>
              <a:rPr lang="es-CO" altLang="es-CO" dirty="0" smtClean="0"/>
              <a:t>: estabilizar</a:t>
            </a:r>
          </a:p>
          <a:p>
            <a:endParaRPr lang="es-CO" dirty="0" smtClean="0"/>
          </a:p>
          <a:p>
            <a:pPr marL="0" indent="0">
              <a:buNone/>
            </a:pPr>
            <a:r>
              <a:rPr lang="es-CO" sz="2000" dirty="0" smtClean="0"/>
              <a:t>“El</a:t>
            </a:r>
            <a:r>
              <a:rPr lang="es-CO" sz="2000" dirty="0"/>
              <a:t> objetivo primario de la política monetaria es alcanzar y mantener una </a:t>
            </a:r>
            <a:r>
              <a:rPr lang="es-CO" sz="2000" b="1" dirty="0"/>
              <a:t>tasa de inflación baja y estable</a:t>
            </a:r>
            <a:r>
              <a:rPr lang="es-CO" sz="2000" dirty="0"/>
              <a:t>, y lograr que el </a:t>
            </a:r>
            <a:r>
              <a:rPr lang="es-CO" sz="2000" b="1" dirty="0"/>
              <a:t>producto crezca alrededor de su tendencia de largo plazo</a:t>
            </a:r>
            <a:r>
              <a:rPr lang="es-CO" sz="2000" dirty="0"/>
              <a:t>. Esta es la única manera de lograr un crecimiento sostenido que genere empleo y mejore el nivel de vida de la </a:t>
            </a:r>
            <a:r>
              <a:rPr lang="es-CO" sz="2000" dirty="0" smtClean="0"/>
              <a:t>población”. Banrep</a:t>
            </a:r>
            <a:endParaRPr lang="en-US" altLang="es-CO" dirty="0"/>
          </a:p>
        </p:txBody>
      </p:sp>
    </p:spTree>
    <p:extLst>
      <p:ext uri="{BB962C8B-B14F-4D97-AF65-F5344CB8AC3E}">
        <p14:creationId xmlns:p14="http://schemas.microsoft.com/office/powerpoint/2010/main" val="13273492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s-CO" altLang="es-CO" smtClean="0"/>
              <a:t>Condiciones de diseño</a:t>
            </a:r>
            <a:endParaRPr lang="en-US" altLang="es-CO" smtClean="0"/>
          </a:p>
        </p:txBody>
      </p:sp>
      <p:sp>
        <p:nvSpPr>
          <p:cNvPr id="57347" name="Rectangle 3"/>
          <p:cNvSpPr>
            <a:spLocks noGrp="1" noChangeArrowheads="1"/>
          </p:cNvSpPr>
          <p:nvPr>
            <p:ph type="body" idx="1"/>
          </p:nvPr>
        </p:nvSpPr>
        <p:spPr/>
        <p:txBody>
          <a:bodyPr/>
          <a:lstStyle/>
          <a:p>
            <a:pPr eaLnBrk="1" hangingPunct="1"/>
            <a:r>
              <a:rPr lang="es-CO" altLang="es-CO" dirty="0"/>
              <a:t>Crítica de Lucas</a:t>
            </a:r>
          </a:p>
          <a:p>
            <a:pPr eaLnBrk="1" hangingPunct="1"/>
            <a:r>
              <a:rPr lang="es-CO" altLang="es-CO" dirty="0"/>
              <a:t>Inconsistencia temporal</a:t>
            </a:r>
          </a:p>
          <a:p>
            <a:pPr eaLnBrk="1" hangingPunct="1"/>
            <a:r>
              <a:rPr lang="es-CO" altLang="es-CO" dirty="0"/>
              <a:t>Reglamento vs. discresión</a:t>
            </a:r>
          </a:p>
          <a:p>
            <a:pPr eaLnBrk="1" hangingPunct="1"/>
            <a:r>
              <a:rPr lang="es-CO" altLang="es-CO" dirty="0"/>
              <a:t>Reglamento contingente (dinámico estocástico)</a:t>
            </a:r>
          </a:p>
          <a:p>
            <a:pPr eaLnBrk="1" hangingPunct="1"/>
            <a:r>
              <a:rPr lang="es-CO" altLang="es-CO" dirty="0" smtClean="0"/>
              <a:t>Credibilidad  </a:t>
            </a:r>
            <a:endParaRPr lang="es-CO" altLang="es-CO" dirty="0"/>
          </a:p>
          <a:p>
            <a:pPr eaLnBrk="1" hangingPunct="1"/>
            <a:r>
              <a:rPr lang="es-CO" altLang="es-CO" dirty="0"/>
              <a:t>Velocidad y secuencia</a:t>
            </a:r>
          </a:p>
          <a:p>
            <a:pPr eaLnBrk="1" hangingPunct="1"/>
            <a:endParaRPr lang="en-US" altLang="es-CO" dirty="0"/>
          </a:p>
        </p:txBody>
      </p:sp>
    </p:spTree>
    <p:extLst>
      <p:ext uri="{BB962C8B-B14F-4D97-AF65-F5344CB8AC3E}">
        <p14:creationId xmlns:p14="http://schemas.microsoft.com/office/powerpoint/2010/main" val="698635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Base </a:t>
            </a:r>
            <a:r>
              <a:rPr lang="en-US" dirty="0" err="1" smtClean="0"/>
              <a:t>monetaria</a:t>
            </a:r>
            <a:endParaRPr lang="en-US" dirty="0"/>
          </a:p>
        </p:txBody>
      </p:sp>
      <p:sp>
        <p:nvSpPr>
          <p:cNvPr id="5" name="TextBox 4"/>
          <p:cNvSpPr txBox="1"/>
          <p:nvPr/>
        </p:nvSpPr>
        <p:spPr>
          <a:xfrm>
            <a:off x="154983" y="1481395"/>
            <a:ext cx="11654725" cy="4801314"/>
          </a:xfrm>
          <a:prstGeom prst="rect">
            <a:avLst/>
          </a:prstGeom>
          <a:noFill/>
        </p:spPr>
        <p:txBody>
          <a:bodyPr wrap="square" rtlCol="0">
            <a:spAutoFit/>
          </a:bodyPr>
          <a:lstStyle/>
          <a:p>
            <a:pPr>
              <a:defRPr/>
            </a:pPr>
            <a:r>
              <a:rPr lang="es-ES" altLang="es-CO" dirty="0" smtClean="0"/>
              <a:t>	Balance </a:t>
            </a:r>
            <a:r>
              <a:rPr lang="es-ES" altLang="es-CO" dirty="0"/>
              <a:t>del banco central</a:t>
            </a:r>
          </a:p>
          <a:p>
            <a:pPr>
              <a:defRPr/>
            </a:pPr>
            <a:endParaRPr lang="es-ES" altLang="es-CO" dirty="0"/>
          </a:p>
          <a:p>
            <a:pPr>
              <a:defRPr/>
            </a:pPr>
            <a:endParaRPr lang="es-ES" altLang="es-CO" dirty="0" smtClean="0"/>
          </a:p>
          <a:p>
            <a:pPr>
              <a:defRPr/>
            </a:pPr>
            <a:endParaRPr lang="es-ES" altLang="es-CO" dirty="0"/>
          </a:p>
          <a:p>
            <a:pPr algn="ctr">
              <a:buFont typeface="Wingdings" charset="2"/>
              <a:buNone/>
              <a:defRPr/>
            </a:pPr>
            <a:r>
              <a:rPr lang="es-ES" altLang="es-CO" sz="3600" dirty="0" smtClean="0"/>
              <a:t>Activos </a:t>
            </a:r>
            <a:r>
              <a:rPr lang="es-ES" altLang="es-CO" sz="3600" dirty="0"/>
              <a:t>= </a:t>
            </a:r>
            <a:r>
              <a:rPr lang="es-ES" altLang="es-CO" sz="3600" dirty="0" smtClean="0"/>
              <a:t>Pasivos </a:t>
            </a:r>
            <a:r>
              <a:rPr lang="es-ES" altLang="es-CO" sz="3600" dirty="0"/>
              <a:t>+ </a:t>
            </a:r>
            <a:r>
              <a:rPr lang="es-ES" altLang="es-CO" sz="3600" dirty="0" smtClean="0"/>
              <a:t>Patrimonio</a:t>
            </a:r>
            <a:endParaRPr lang="es-ES" altLang="es-CO" sz="3600" dirty="0"/>
          </a:p>
          <a:p>
            <a:pPr algn="ctr">
              <a:buFont typeface="Wingdings" charset="2"/>
              <a:buNone/>
              <a:defRPr/>
            </a:pPr>
            <a:r>
              <a:rPr lang="es-ES" altLang="es-CO" sz="3600" dirty="0" smtClean="0"/>
              <a:t>Activos </a:t>
            </a:r>
            <a:r>
              <a:rPr lang="es-ES" altLang="es-CO" sz="3600" dirty="0"/>
              <a:t>= </a:t>
            </a:r>
            <a:r>
              <a:rPr lang="es-ES" altLang="es-CO" sz="3600" dirty="0" smtClean="0"/>
              <a:t>Pasivos No Monetarios </a:t>
            </a:r>
            <a:r>
              <a:rPr lang="es-ES" altLang="es-CO" sz="3600" dirty="0"/>
              <a:t>+ </a:t>
            </a:r>
            <a:r>
              <a:rPr lang="es-ES" altLang="es-CO" sz="3600" dirty="0" smtClean="0"/>
              <a:t>Pasivos Monetarios </a:t>
            </a:r>
            <a:endParaRPr lang="es-ES" altLang="es-CO" sz="3600" dirty="0"/>
          </a:p>
          <a:p>
            <a:pPr algn="ctr">
              <a:buFont typeface="Wingdings" charset="2"/>
              <a:buNone/>
              <a:defRPr/>
            </a:pPr>
            <a:r>
              <a:rPr lang="es-ES" altLang="es-CO" sz="3600" dirty="0" smtClean="0"/>
              <a:t>Pasivos Monetarios </a:t>
            </a:r>
            <a:r>
              <a:rPr lang="es-ES" altLang="es-CO" sz="3600" dirty="0"/>
              <a:t>= </a:t>
            </a:r>
            <a:r>
              <a:rPr lang="es-ES" altLang="es-CO" sz="3600" dirty="0" smtClean="0">
                <a:solidFill>
                  <a:srgbClr val="FF0000"/>
                </a:solidFill>
              </a:rPr>
              <a:t>Base</a:t>
            </a:r>
            <a:r>
              <a:rPr lang="es-ES" altLang="es-CO" sz="3600" dirty="0" smtClean="0"/>
              <a:t> </a:t>
            </a:r>
            <a:r>
              <a:rPr lang="es-ES" altLang="es-CO" sz="3600" dirty="0"/>
              <a:t>= </a:t>
            </a:r>
            <a:r>
              <a:rPr lang="es-ES" altLang="es-CO" sz="3600" dirty="0" smtClean="0"/>
              <a:t>Activos </a:t>
            </a:r>
            <a:r>
              <a:rPr lang="es-ES" altLang="es-CO" sz="3600" dirty="0"/>
              <a:t>- P</a:t>
            </a:r>
            <a:r>
              <a:rPr lang="es-ES" altLang="es-CO" sz="3600" dirty="0">
                <a:solidFill>
                  <a:srgbClr val="FF0000"/>
                </a:solidFill>
              </a:rPr>
              <a:t>N</a:t>
            </a:r>
            <a:r>
              <a:rPr lang="es-ES" altLang="es-CO" sz="3600" dirty="0"/>
              <a:t>M </a:t>
            </a:r>
            <a:endParaRPr lang="es-ES" altLang="es-CO" sz="3600" dirty="0" smtClean="0"/>
          </a:p>
          <a:p>
            <a:pPr algn="ctr">
              <a:buFont typeface="Wingdings" charset="2"/>
              <a:buNone/>
              <a:defRPr/>
            </a:pPr>
            <a:endParaRPr lang="es-ES" altLang="es-CO" sz="3600" dirty="0"/>
          </a:p>
          <a:p>
            <a:pPr algn="ctr">
              <a:buFont typeface="Wingdings" charset="2"/>
              <a:buNone/>
              <a:defRPr/>
            </a:pPr>
            <a:endParaRPr lang="es-ES" altLang="es-CO" sz="3600" dirty="0"/>
          </a:p>
          <a:p>
            <a:pPr algn="ctr">
              <a:buFont typeface="Wingdings" charset="2"/>
              <a:buNone/>
              <a:defRPr/>
            </a:pPr>
            <a:r>
              <a:rPr lang="es-ES" altLang="es-CO" sz="3600" b="1" dirty="0">
                <a:solidFill>
                  <a:srgbClr val="FF0000"/>
                </a:solidFill>
              </a:rPr>
              <a:t>B</a:t>
            </a:r>
            <a:r>
              <a:rPr lang="es-ES" altLang="es-CO" sz="3600" dirty="0"/>
              <a:t> = </a:t>
            </a:r>
            <a:r>
              <a:rPr lang="es-ES" altLang="es-CO" sz="3600" dirty="0" smtClean="0"/>
              <a:t>Reservas Internacionales </a:t>
            </a:r>
            <a:r>
              <a:rPr lang="es-ES" altLang="es-CO" sz="3600" dirty="0"/>
              <a:t>+ </a:t>
            </a:r>
            <a:r>
              <a:rPr lang="es-ES" altLang="es-CO" sz="3600" dirty="0" err="1" smtClean="0"/>
              <a:t>Cred</a:t>
            </a:r>
            <a:r>
              <a:rPr lang="es-ES" altLang="es-CO" sz="3600" dirty="0" smtClean="0"/>
              <a:t>. </a:t>
            </a:r>
            <a:r>
              <a:rPr lang="es-ES" altLang="es-CO" sz="3600" dirty="0"/>
              <a:t>- PNM</a:t>
            </a:r>
          </a:p>
          <a:p>
            <a:endParaRPr lang="en-US" dirty="0"/>
          </a:p>
        </p:txBody>
      </p:sp>
    </p:spTree>
    <p:extLst>
      <p:ext uri="{BB962C8B-B14F-4D97-AF65-F5344CB8AC3E}">
        <p14:creationId xmlns:p14="http://schemas.microsoft.com/office/powerpoint/2010/main" val="3461161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s-CO" altLang="es-CO" smtClean="0"/>
              <a:t>Inconsistencia temporal</a:t>
            </a:r>
            <a:endParaRPr lang="en-US" altLang="es-CO" smtClean="0"/>
          </a:p>
        </p:txBody>
      </p:sp>
      <p:sp>
        <p:nvSpPr>
          <p:cNvPr id="58372" name="Freeform 4"/>
          <p:cNvSpPr>
            <a:spLocks/>
          </p:cNvSpPr>
          <p:nvPr/>
        </p:nvSpPr>
        <p:spPr bwMode="auto">
          <a:xfrm>
            <a:off x="2514600" y="1905000"/>
            <a:ext cx="8229600" cy="3048000"/>
          </a:xfrm>
          <a:custGeom>
            <a:avLst/>
            <a:gdLst>
              <a:gd name="T0" fmla="*/ 0 w 5184"/>
              <a:gd name="T1" fmla="*/ 2147483647 h 1920"/>
              <a:gd name="T2" fmla="*/ 2147483647 w 5184"/>
              <a:gd name="T3" fmla="*/ 2147483647 h 1920"/>
              <a:gd name="T4" fmla="*/ 2147483647 w 5184"/>
              <a:gd name="T5" fmla="*/ 2147483647 h 1920"/>
              <a:gd name="T6" fmla="*/ 2147483647 w 5184"/>
              <a:gd name="T7" fmla="*/ 2147483647 h 19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84" h="1920">
                <a:moveTo>
                  <a:pt x="0" y="1920"/>
                </a:moveTo>
                <a:cubicBezTo>
                  <a:pt x="804" y="1868"/>
                  <a:pt x="1608" y="1816"/>
                  <a:pt x="2400" y="1536"/>
                </a:cubicBezTo>
                <a:cubicBezTo>
                  <a:pt x="3192" y="1256"/>
                  <a:pt x="4320" y="480"/>
                  <a:pt x="4752" y="240"/>
                </a:cubicBezTo>
                <a:cubicBezTo>
                  <a:pt x="5184" y="0"/>
                  <a:pt x="5088" y="48"/>
                  <a:pt x="4992" y="96"/>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 name="Straight Connector 2"/>
          <p:cNvCxnSpPr/>
          <p:nvPr/>
        </p:nvCxnSpPr>
        <p:spPr>
          <a:xfrm>
            <a:off x="1721922" y="1674422"/>
            <a:ext cx="0" cy="40613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721922" y="5628904"/>
            <a:ext cx="9357756" cy="1068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564524" y="2391333"/>
            <a:ext cx="6484969" cy="3102551"/>
          </a:xfrm>
          <a:custGeom>
            <a:avLst/>
            <a:gdLst>
              <a:gd name="connsiteX0" fmla="*/ 0 w 6484969"/>
              <a:gd name="connsiteY0" fmla="*/ 1812805 h 3102551"/>
              <a:gd name="connsiteX1" fmla="*/ 903890 w 6484969"/>
              <a:gd name="connsiteY1" fmla="*/ 2748226 h 3102551"/>
              <a:gd name="connsiteX2" fmla="*/ 1702676 w 6484969"/>
              <a:gd name="connsiteY2" fmla="*/ 3063536 h 3102551"/>
              <a:gd name="connsiteX3" fmla="*/ 2617076 w 6484969"/>
              <a:gd name="connsiteY3" fmla="*/ 1938929 h 3102551"/>
              <a:gd name="connsiteX4" fmla="*/ 3415862 w 6484969"/>
              <a:gd name="connsiteY4" fmla="*/ 635646 h 3102551"/>
              <a:gd name="connsiteX5" fmla="*/ 4078014 w 6484969"/>
              <a:gd name="connsiteY5" fmla="*/ 1003508 h 3102551"/>
              <a:gd name="connsiteX6" fmla="*/ 4887310 w 6484969"/>
              <a:gd name="connsiteY6" fmla="*/ 1980970 h 3102551"/>
              <a:gd name="connsiteX7" fmla="*/ 5475890 w 6484969"/>
              <a:gd name="connsiteY7" fmla="*/ 2233219 h 3102551"/>
              <a:gd name="connsiteX8" fmla="*/ 6117021 w 6484969"/>
              <a:gd name="connsiteY8" fmla="*/ 1339839 h 3102551"/>
              <a:gd name="connsiteX9" fmla="*/ 6411310 w 6484969"/>
              <a:gd name="connsiteY9" fmla="*/ 267784 h 3102551"/>
              <a:gd name="connsiteX10" fmla="*/ 6474373 w 6484969"/>
              <a:gd name="connsiteY10" fmla="*/ 15536 h 3102551"/>
              <a:gd name="connsiteX11" fmla="*/ 6484883 w 6484969"/>
              <a:gd name="connsiteY11" fmla="*/ 26046 h 3102551"/>
              <a:gd name="connsiteX12" fmla="*/ 6484883 w 6484969"/>
              <a:gd name="connsiteY12" fmla="*/ 26046 h 3102551"/>
              <a:gd name="connsiteX13" fmla="*/ 6474373 w 6484969"/>
              <a:gd name="connsiteY13" fmla="*/ 36557 h 310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84969" h="3102551">
                <a:moveTo>
                  <a:pt x="0" y="1812805"/>
                </a:moveTo>
                <a:cubicBezTo>
                  <a:pt x="310055" y="2176288"/>
                  <a:pt x="620111" y="2539771"/>
                  <a:pt x="903890" y="2748226"/>
                </a:cubicBezTo>
                <a:cubicBezTo>
                  <a:pt x="1187669" y="2956681"/>
                  <a:pt x="1417145" y="3198419"/>
                  <a:pt x="1702676" y="3063536"/>
                </a:cubicBezTo>
                <a:cubicBezTo>
                  <a:pt x="1988207" y="2928653"/>
                  <a:pt x="2331545" y="2343577"/>
                  <a:pt x="2617076" y="1938929"/>
                </a:cubicBezTo>
                <a:cubicBezTo>
                  <a:pt x="2902607" y="1534281"/>
                  <a:pt x="3172372" y="791549"/>
                  <a:pt x="3415862" y="635646"/>
                </a:cubicBezTo>
                <a:cubicBezTo>
                  <a:pt x="3659352" y="479743"/>
                  <a:pt x="3832773" y="779287"/>
                  <a:pt x="4078014" y="1003508"/>
                </a:cubicBezTo>
                <a:cubicBezTo>
                  <a:pt x="4323255" y="1227729"/>
                  <a:pt x="4654331" y="1776018"/>
                  <a:pt x="4887310" y="1980970"/>
                </a:cubicBezTo>
                <a:cubicBezTo>
                  <a:pt x="5120289" y="2185922"/>
                  <a:pt x="5270938" y="2340074"/>
                  <a:pt x="5475890" y="2233219"/>
                </a:cubicBezTo>
                <a:cubicBezTo>
                  <a:pt x="5680842" y="2126364"/>
                  <a:pt x="5961118" y="1667411"/>
                  <a:pt x="6117021" y="1339839"/>
                </a:cubicBezTo>
                <a:cubicBezTo>
                  <a:pt x="6272924" y="1012267"/>
                  <a:pt x="6351751" y="488501"/>
                  <a:pt x="6411310" y="267784"/>
                </a:cubicBezTo>
                <a:cubicBezTo>
                  <a:pt x="6470869" y="47067"/>
                  <a:pt x="6462111" y="55826"/>
                  <a:pt x="6474373" y="15536"/>
                </a:cubicBezTo>
                <a:cubicBezTo>
                  <a:pt x="6486635" y="-24754"/>
                  <a:pt x="6484883" y="26046"/>
                  <a:pt x="6484883" y="26046"/>
                </a:cubicBezTo>
                <a:lnTo>
                  <a:pt x="6484883" y="26046"/>
                </a:lnTo>
                <a:lnTo>
                  <a:pt x="6474373" y="3655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7588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s-CO" altLang="es-CO" smtClean="0"/>
              <a:t>Inconsistencia temporal</a:t>
            </a:r>
            <a:endParaRPr lang="en-US" altLang="es-CO" smtClean="0"/>
          </a:p>
        </p:txBody>
      </p:sp>
      <p:sp>
        <p:nvSpPr>
          <p:cNvPr id="59395" name="Rectangle 3"/>
          <p:cNvSpPr>
            <a:spLocks noGrp="1" noChangeArrowheads="1"/>
          </p:cNvSpPr>
          <p:nvPr>
            <p:ph type="body" idx="1"/>
          </p:nvPr>
        </p:nvSpPr>
        <p:spPr/>
        <p:txBody>
          <a:bodyPr>
            <a:normAutofit/>
          </a:bodyPr>
          <a:lstStyle/>
          <a:p>
            <a:r>
              <a:rPr lang="en-US" sz="2000" dirty="0" smtClean="0"/>
              <a:t>“In economics,</a:t>
            </a:r>
            <a:r>
              <a:rPr lang="en-US" sz="2000" dirty="0"/>
              <a:t> </a:t>
            </a:r>
            <a:r>
              <a:rPr lang="en-US" sz="2000" b="1" dirty="0"/>
              <a:t>dynamic inconsistency</a:t>
            </a:r>
            <a:r>
              <a:rPr lang="en-US" sz="2000" dirty="0"/>
              <a:t> or </a:t>
            </a:r>
            <a:r>
              <a:rPr lang="en-US" sz="2000" b="1" dirty="0"/>
              <a:t>time inconsistency</a:t>
            </a:r>
            <a:r>
              <a:rPr lang="en-US" sz="2000" dirty="0"/>
              <a:t> is a situation in which a </a:t>
            </a:r>
            <a:r>
              <a:rPr lang="en-US" sz="2000" dirty="0" smtClean="0"/>
              <a:t>decision-maker's preferences</a:t>
            </a:r>
            <a:r>
              <a:rPr lang="en-US" sz="2000" dirty="0"/>
              <a:t> change </a:t>
            </a:r>
            <a:r>
              <a:rPr lang="en-US" sz="2000" dirty="0" smtClean="0"/>
              <a:t>over time in </a:t>
            </a:r>
            <a:r>
              <a:rPr lang="en-US" sz="2000" dirty="0"/>
              <a:t>such a way that a preference can </a:t>
            </a:r>
            <a:r>
              <a:rPr lang="en-US" sz="2000" dirty="0" smtClean="0"/>
              <a:t>become</a:t>
            </a:r>
            <a:r>
              <a:rPr lang="en-US" sz="2000" dirty="0"/>
              <a:t> </a:t>
            </a:r>
            <a:r>
              <a:rPr lang="en-US" sz="2000" dirty="0" smtClean="0"/>
              <a:t>inconsistent</a:t>
            </a:r>
            <a:r>
              <a:rPr lang="en-US" sz="2000" dirty="0"/>
              <a:t> at another point in time. This can be thought of as there being many different "selves" within decision makers, with each "self" representing the decision-maker at a different point in time; the inconsistency occurs when not all preferences are </a:t>
            </a:r>
            <a:r>
              <a:rPr lang="en-US" sz="2000" dirty="0" smtClean="0"/>
              <a:t>aligned”. Wikipedia (</a:t>
            </a:r>
            <a:r>
              <a:rPr lang="en-US" sz="2000" dirty="0" err="1" smtClean="0"/>
              <a:t>vergüenza</a:t>
            </a:r>
            <a:r>
              <a:rPr lang="en-US" sz="2000" dirty="0" smtClean="0"/>
              <a:t>)</a:t>
            </a:r>
            <a:endParaRPr lang="es-CO" altLang="es-CO" sz="2000" dirty="0" smtClean="0"/>
          </a:p>
          <a:p>
            <a:pPr eaLnBrk="1" hangingPunct="1"/>
            <a:r>
              <a:rPr lang="es-CO" altLang="es-CO" dirty="0" smtClean="0"/>
              <a:t>Implicación: </a:t>
            </a:r>
            <a:r>
              <a:rPr lang="es-CO" altLang="es-CO" dirty="0"/>
              <a:t>u</a:t>
            </a:r>
            <a:r>
              <a:rPr lang="es-CO" altLang="es-CO" dirty="0" smtClean="0"/>
              <a:t>na </a:t>
            </a:r>
            <a:r>
              <a:rPr lang="es-CO" altLang="es-CO" dirty="0"/>
              <a:t>secuencia de óptimos de corto plazo no necesariamente </a:t>
            </a:r>
            <a:r>
              <a:rPr lang="es-CO" altLang="es-CO" dirty="0" smtClean="0"/>
              <a:t>es igual a una secuencia óptima </a:t>
            </a:r>
            <a:r>
              <a:rPr lang="es-CO" altLang="es-CO" dirty="0"/>
              <a:t>de largo plazo.</a:t>
            </a:r>
          </a:p>
          <a:p>
            <a:pPr eaLnBrk="1" hangingPunct="1"/>
            <a:r>
              <a:rPr lang="es-CO" altLang="es-CO" dirty="0"/>
              <a:t>El antídoto, programación dinámica</a:t>
            </a:r>
          </a:p>
          <a:p>
            <a:pPr eaLnBrk="1" hangingPunct="1">
              <a:buFontTx/>
              <a:buNone/>
            </a:pPr>
            <a:endParaRPr lang="en-US" altLang="es-CO" dirty="0"/>
          </a:p>
        </p:txBody>
      </p:sp>
    </p:spTree>
    <p:extLst>
      <p:ext uri="{BB962C8B-B14F-4D97-AF65-F5344CB8AC3E}">
        <p14:creationId xmlns:p14="http://schemas.microsoft.com/office/powerpoint/2010/main" val="20048028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r>
              <a:rPr lang="en-US" dirty="0"/>
              <a:t>Have you ever bought something you really couldn’t afford? You simply swipe your credit card and leave the store with something shiny and new. That instant gratification overpowers any thought of the regret you’ll have when you must start paying off your accumulated debt. Economists call this phenomenon time inconsistency. An individual with time-inconsistent preferences pursues happiness today even if it results in unhappiness tomorrow. Consequently, he will make decisions that do not maximize lifetime satisfaction (i.e., utility). 1 In “econ speak,” a person with time-inconsistent preferences values the present more than the future. Accordingly, he will make decisions with a present bias, choosing what makes him happy in the moment. Thus, time inconsistency can be understood as the inability to consistently follow a good plan over one’s lifetime. Let’s return to the shopping example. Even though you know that in the long-run you will have to work more hours and/or sacrifice other fun activities to pay your credit card bill (and the act of paying off that debt does not make you happy), showing off your new purchase maximizes your utility today. Although this example describes time inconsistency using microeconomics, this concept also applies to macroeconomics. For example, just this summer, the government debated whether to raise the debt ceiling (the legal maximum amount the federal government can borrow) and how to implement policies to reduce future budget deficits. Ultimately, Congress voted to raise the debt ceiling without immediately reducing the deficit. This plan implies the government will neither have to cut spending on current programs nor raise taxes in the short run. The new law is most beneficial to policymakers today: They can continue to provide for their constituents just as before, thereby increasing their chances of re-election. In the long run, however, taxpayers will still have to repay the debt. 2 Thus, raising the debt ceiling will likely make politicians unhappy in the long run because of the political risks associated with increasing taxes and/or cutting government </a:t>
            </a:r>
            <a:r>
              <a:rPr lang="en-US" dirty="0" smtClean="0"/>
              <a:t>programs</a:t>
            </a:r>
            <a:r>
              <a:rPr lang="mr-IN" dirty="0" smtClean="0"/>
              <a:t>…</a:t>
            </a:r>
            <a:endParaRPr lang="es-ES" dirty="0" smtClean="0"/>
          </a:p>
          <a:p>
            <a:r>
              <a:rPr lang="es-ES" dirty="0"/>
              <a:t>So </a:t>
            </a:r>
            <a:r>
              <a:rPr lang="es-ES" dirty="0" err="1"/>
              <a:t>how</a:t>
            </a:r>
            <a:r>
              <a:rPr lang="es-ES" dirty="0"/>
              <a:t> can </a:t>
            </a:r>
            <a:r>
              <a:rPr lang="es-ES" dirty="0" err="1"/>
              <a:t>individuals</a:t>
            </a:r>
            <a:r>
              <a:rPr lang="es-ES" dirty="0"/>
              <a:t> and </a:t>
            </a:r>
            <a:r>
              <a:rPr lang="es-ES" dirty="0" err="1"/>
              <a:t>governments</a:t>
            </a:r>
            <a:r>
              <a:rPr lang="es-ES" dirty="0"/>
              <a:t> </a:t>
            </a:r>
            <a:r>
              <a:rPr lang="es-ES" dirty="0" err="1"/>
              <a:t>maximize</a:t>
            </a:r>
            <a:r>
              <a:rPr lang="es-ES" dirty="0"/>
              <a:t> </a:t>
            </a:r>
            <a:r>
              <a:rPr lang="es-ES" dirty="0" err="1"/>
              <a:t>lifetime</a:t>
            </a:r>
            <a:r>
              <a:rPr lang="es-ES" dirty="0"/>
              <a:t> </a:t>
            </a:r>
            <a:r>
              <a:rPr lang="es-ES" dirty="0" err="1"/>
              <a:t>utility</a:t>
            </a:r>
            <a:r>
              <a:rPr lang="es-ES" dirty="0"/>
              <a:t> in </a:t>
            </a:r>
            <a:r>
              <a:rPr lang="es-ES" dirty="0" err="1"/>
              <a:t>the</a:t>
            </a:r>
            <a:r>
              <a:rPr lang="es-ES" dirty="0"/>
              <a:t> </a:t>
            </a:r>
            <a:r>
              <a:rPr lang="es-ES" dirty="0" err="1"/>
              <a:t>face</a:t>
            </a:r>
            <a:r>
              <a:rPr lang="es-ES" dirty="0"/>
              <a:t> of time </a:t>
            </a:r>
            <a:r>
              <a:rPr lang="es-ES" dirty="0" err="1"/>
              <a:t>inconsistency</a:t>
            </a:r>
            <a:r>
              <a:rPr lang="es-ES" dirty="0"/>
              <a:t>? </a:t>
            </a:r>
            <a:r>
              <a:rPr lang="es-ES" dirty="0" err="1"/>
              <a:t>Rather</a:t>
            </a:r>
            <a:r>
              <a:rPr lang="es-ES" dirty="0"/>
              <a:t> </a:t>
            </a:r>
            <a:r>
              <a:rPr lang="es-ES" dirty="0" err="1"/>
              <a:t>than</a:t>
            </a:r>
            <a:r>
              <a:rPr lang="es-ES" dirty="0"/>
              <a:t> </a:t>
            </a:r>
            <a:r>
              <a:rPr lang="es-ES" dirty="0" err="1"/>
              <a:t>making</a:t>
            </a:r>
            <a:r>
              <a:rPr lang="es-ES" dirty="0"/>
              <a:t> </a:t>
            </a:r>
            <a:r>
              <a:rPr lang="es-ES" dirty="0" err="1"/>
              <a:t>decisions</a:t>
            </a:r>
            <a:r>
              <a:rPr lang="es-ES" dirty="0"/>
              <a:t> </a:t>
            </a:r>
            <a:r>
              <a:rPr lang="es-ES" dirty="0" err="1"/>
              <a:t>with</a:t>
            </a:r>
            <a:r>
              <a:rPr lang="es-ES" dirty="0"/>
              <a:t> </a:t>
            </a:r>
            <a:r>
              <a:rPr lang="es-ES" dirty="0" err="1"/>
              <a:t>discretion</a:t>
            </a:r>
            <a:r>
              <a:rPr lang="es-ES" dirty="0"/>
              <a:t>—</a:t>
            </a:r>
            <a:r>
              <a:rPr lang="es-ES" dirty="0" err="1"/>
              <a:t>that</a:t>
            </a:r>
            <a:r>
              <a:rPr lang="es-ES" dirty="0"/>
              <a:t> </a:t>
            </a:r>
            <a:r>
              <a:rPr lang="es-ES" dirty="0" err="1"/>
              <a:t>is</a:t>
            </a:r>
            <a:r>
              <a:rPr lang="es-ES" dirty="0"/>
              <a:t>, </a:t>
            </a:r>
            <a:r>
              <a:rPr lang="es-ES" dirty="0" err="1"/>
              <a:t>selecting</a:t>
            </a:r>
            <a:r>
              <a:rPr lang="es-ES" dirty="0"/>
              <a:t> a </a:t>
            </a:r>
            <a:r>
              <a:rPr lang="es-ES" dirty="0" err="1"/>
              <a:t>course</a:t>
            </a:r>
            <a:r>
              <a:rPr lang="es-ES" dirty="0"/>
              <a:t> of </a:t>
            </a:r>
            <a:r>
              <a:rPr lang="es-ES" dirty="0" err="1"/>
              <a:t>action</a:t>
            </a:r>
            <a:r>
              <a:rPr lang="es-ES" dirty="0"/>
              <a:t> once a </a:t>
            </a:r>
            <a:r>
              <a:rPr lang="es-ES" dirty="0" err="1"/>
              <a:t>situation</a:t>
            </a:r>
            <a:r>
              <a:rPr lang="es-ES" dirty="0"/>
              <a:t> </a:t>
            </a:r>
            <a:r>
              <a:rPr lang="es-ES" dirty="0" err="1"/>
              <a:t>occurs</a:t>
            </a:r>
            <a:r>
              <a:rPr lang="es-ES" dirty="0"/>
              <a:t>— </a:t>
            </a:r>
            <a:r>
              <a:rPr lang="es-ES" dirty="0" err="1"/>
              <a:t>economists</a:t>
            </a:r>
            <a:r>
              <a:rPr lang="es-ES" dirty="0"/>
              <a:t> </a:t>
            </a:r>
            <a:r>
              <a:rPr lang="es-ES" dirty="0" err="1"/>
              <a:t>propose</a:t>
            </a:r>
            <a:r>
              <a:rPr lang="es-ES" dirty="0"/>
              <a:t> </a:t>
            </a:r>
            <a:r>
              <a:rPr lang="es-ES" dirty="0" err="1"/>
              <a:t>enacting</a:t>
            </a:r>
            <a:r>
              <a:rPr lang="es-ES" dirty="0"/>
              <a:t> </a:t>
            </a:r>
            <a:r>
              <a:rPr lang="es-ES" dirty="0" err="1"/>
              <a:t>credible</a:t>
            </a:r>
            <a:r>
              <a:rPr lang="es-ES" dirty="0"/>
              <a:t> rules—</a:t>
            </a:r>
            <a:r>
              <a:rPr lang="es-ES" dirty="0" err="1"/>
              <a:t>that</a:t>
            </a:r>
            <a:r>
              <a:rPr lang="es-ES" dirty="0"/>
              <a:t> </a:t>
            </a:r>
            <a:r>
              <a:rPr lang="es-ES" dirty="0" err="1"/>
              <a:t>is</a:t>
            </a:r>
            <a:r>
              <a:rPr lang="es-ES" dirty="0"/>
              <a:t>, </a:t>
            </a:r>
            <a:r>
              <a:rPr lang="es-ES" dirty="0" err="1"/>
              <a:t>mandating</a:t>
            </a:r>
            <a:r>
              <a:rPr lang="es-ES" dirty="0"/>
              <a:t> a </a:t>
            </a:r>
            <a:r>
              <a:rPr lang="es-ES" dirty="0" err="1"/>
              <a:t>predefined</a:t>
            </a:r>
            <a:r>
              <a:rPr lang="es-ES" dirty="0"/>
              <a:t> </a:t>
            </a:r>
            <a:r>
              <a:rPr lang="es-ES" dirty="0" err="1"/>
              <a:t>action</a:t>
            </a:r>
            <a:r>
              <a:rPr lang="es-ES" dirty="0"/>
              <a:t>/plan </a:t>
            </a:r>
            <a:r>
              <a:rPr lang="es-ES" dirty="0" err="1"/>
              <a:t>for</a:t>
            </a:r>
            <a:r>
              <a:rPr lang="es-ES" dirty="0"/>
              <a:t> a </a:t>
            </a:r>
            <a:r>
              <a:rPr lang="es-ES" dirty="0" err="1"/>
              <a:t>given</a:t>
            </a:r>
            <a:r>
              <a:rPr lang="es-ES" dirty="0"/>
              <a:t> </a:t>
            </a:r>
            <a:r>
              <a:rPr lang="es-ES" dirty="0" err="1"/>
              <a:t>situation</a:t>
            </a:r>
            <a:r>
              <a:rPr lang="es-ES" dirty="0"/>
              <a:t>. </a:t>
            </a:r>
            <a:r>
              <a:rPr lang="es-ES" dirty="0" err="1"/>
              <a:t>For</a:t>
            </a:r>
            <a:r>
              <a:rPr lang="es-ES" dirty="0"/>
              <a:t> </a:t>
            </a:r>
            <a:r>
              <a:rPr lang="es-ES" dirty="0" err="1"/>
              <a:t>our</a:t>
            </a:r>
            <a:r>
              <a:rPr lang="es-ES" dirty="0"/>
              <a:t> shopping </a:t>
            </a:r>
            <a:r>
              <a:rPr lang="es-ES" dirty="0" err="1"/>
              <a:t>example</a:t>
            </a:r>
            <a:r>
              <a:rPr lang="es-ES" dirty="0"/>
              <a:t>, a cash-</a:t>
            </a:r>
            <a:r>
              <a:rPr lang="es-ES" dirty="0" err="1"/>
              <a:t>only</a:t>
            </a:r>
            <a:r>
              <a:rPr lang="es-ES" dirty="0"/>
              <a:t> rule </a:t>
            </a:r>
            <a:r>
              <a:rPr lang="es-ES" dirty="0" err="1"/>
              <a:t>or</a:t>
            </a:r>
            <a:r>
              <a:rPr lang="es-ES" dirty="0"/>
              <a:t> a </a:t>
            </a:r>
            <a:r>
              <a:rPr lang="es-ES" dirty="0" err="1"/>
              <a:t>credit</a:t>
            </a:r>
            <a:r>
              <a:rPr lang="es-ES" dirty="0"/>
              <a:t> </a:t>
            </a:r>
            <a:r>
              <a:rPr lang="es-ES" dirty="0" err="1"/>
              <a:t>card</a:t>
            </a:r>
            <a:r>
              <a:rPr lang="es-ES" dirty="0"/>
              <a:t> </a:t>
            </a:r>
            <a:r>
              <a:rPr lang="es-ES" dirty="0" err="1"/>
              <a:t>with</a:t>
            </a:r>
            <a:r>
              <a:rPr lang="es-ES" dirty="0"/>
              <a:t> a </a:t>
            </a:r>
            <a:r>
              <a:rPr lang="es-ES" dirty="0" err="1"/>
              <a:t>lower</a:t>
            </a:r>
            <a:r>
              <a:rPr lang="es-ES" dirty="0"/>
              <a:t> </a:t>
            </a:r>
            <a:r>
              <a:rPr lang="es-ES" dirty="0" err="1"/>
              <a:t>spending</a:t>
            </a:r>
            <a:r>
              <a:rPr lang="es-ES" dirty="0"/>
              <a:t> </a:t>
            </a:r>
            <a:r>
              <a:rPr lang="es-ES" dirty="0" err="1"/>
              <a:t>limit</a:t>
            </a:r>
            <a:r>
              <a:rPr lang="es-ES" dirty="0"/>
              <a:t> </a:t>
            </a:r>
            <a:r>
              <a:rPr lang="es-ES" dirty="0" err="1"/>
              <a:t>may</a:t>
            </a:r>
            <a:r>
              <a:rPr lang="es-ES" dirty="0"/>
              <a:t> </a:t>
            </a:r>
            <a:r>
              <a:rPr lang="es-ES" dirty="0" err="1"/>
              <a:t>have</a:t>
            </a:r>
            <a:r>
              <a:rPr lang="es-ES" dirty="0"/>
              <a:t> </a:t>
            </a:r>
            <a:r>
              <a:rPr lang="es-ES" dirty="0" err="1"/>
              <a:t>prevented</a:t>
            </a:r>
            <a:r>
              <a:rPr lang="es-ES" dirty="0"/>
              <a:t> a </a:t>
            </a:r>
            <a:r>
              <a:rPr lang="es-ES" dirty="0" err="1"/>
              <a:t>splurge</a:t>
            </a:r>
            <a:r>
              <a:rPr lang="es-ES" dirty="0"/>
              <a:t>. In </a:t>
            </a:r>
            <a:r>
              <a:rPr lang="es-ES" dirty="0" err="1"/>
              <a:t>the</a:t>
            </a:r>
            <a:r>
              <a:rPr lang="es-ES" dirty="0"/>
              <a:t> case of </a:t>
            </a:r>
            <a:r>
              <a:rPr lang="es-ES" dirty="0" err="1"/>
              <a:t>the</a:t>
            </a:r>
            <a:r>
              <a:rPr lang="es-ES" dirty="0"/>
              <a:t> </a:t>
            </a:r>
            <a:r>
              <a:rPr lang="es-ES" dirty="0" err="1"/>
              <a:t>debt</a:t>
            </a:r>
            <a:r>
              <a:rPr lang="es-ES" dirty="0"/>
              <a:t> </a:t>
            </a:r>
            <a:r>
              <a:rPr lang="es-ES" dirty="0" err="1"/>
              <a:t>ceiling</a:t>
            </a:r>
            <a:r>
              <a:rPr lang="es-ES" dirty="0"/>
              <a:t>, a </a:t>
            </a:r>
            <a:r>
              <a:rPr lang="es-ES" dirty="0" err="1"/>
              <a:t>balanced-budget</a:t>
            </a:r>
            <a:r>
              <a:rPr lang="es-ES" dirty="0"/>
              <a:t> rule (as </a:t>
            </a:r>
            <a:r>
              <a:rPr lang="es-ES" dirty="0" err="1"/>
              <a:t>many</a:t>
            </a:r>
            <a:r>
              <a:rPr lang="es-ES" dirty="0"/>
              <a:t> </a:t>
            </a:r>
            <a:r>
              <a:rPr lang="es-ES" dirty="0" err="1"/>
              <a:t>state</a:t>
            </a:r>
            <a:r>
              <a:rPr lang="es-ES" dirty="0"/>
              <a:t> </a:t>
            </a:r>
            <a:r>
              <a:rPr lang="es-ES" dirty="0" err="1"/>
              <a:t>governments</a:t>
            </a:r>
            <a:r>
              <a:rPr lang="es-ES" dirty="0"/>
              <a:t> </a:t>
            </a:r>
            <a:r>
              <a:rPr lang="es-ES" dirty="0" err="1"/>
              <a:t>have</a:t>
            </a:r>
            <a:r>
              <a:rPr lang="es-ES" dirty="0"/>
              <a:t>) </a:t>
            </a:r>
            <a:r>
              <a:rPr lang="es-ES" dirty="0" err="1"/>
              <a:t>may</a:t>
            </a:r>
            <a:r>
              <a:rPr lang="es-ES" dirty="0"/>
              <a:t> </a:t>
            </a:r>
            <a:r>
              <a:rPr lang="es-ES" dirty="0" err="1"/>
              <a:t>have</a:t>
            </a:r>
            <a:r>
              <a:rPr lang="es-ES" dirty="0"/>
              <a:t> </a:t>
            </a:r>
            <a:r>
              <a:rPr lang="es-ES" dirty="0" err="1"/>
              <a:t>prevented</a:t>
            </a:r>
            <a:r>
              <a:rPr lang="es-ES" dirty="0"/>
              <a:t> </a:t>
            </a:r>
            <a:r>
              <a:rPr lang="es-ES" dirty="0" err="1"/>
              <a:t>the</a:t>
            </a:r>
            <a:r>
              <a:rPr lang="es-ES" dirty="0"/>
              <a:t> </a:t>
            </a:r>
            <a:r>
              <a:rPr lang="es-ES" dirty="0" err="1"/>
              <a:t>debt</a:t>
            </a:r>
            <a:r>
              <a:rPr lang="es-ES" dirty="0"/>
              <a:t> </a:t>
            </a:r>
            <a:r>
              <a:rPr lang="es-ES" dirty="0" err="1"/>
              <a:t>ceiling</a:t>
            </a:r>
            <a:r>
              <a:rPr lang="es-ES" dirty="0"/>
              <a:t> crisis. </a:t>
            </a:r>
            <a:r>
              <a:rPr lang="es-ES" dirty="0" err="1"/>
              <a:t>Using</a:t>
            </a:r>
            <a:r>
              <a:rPr lang="es-ES" dirty="0"/>
              <a:t> </a:t>
            </a:r>
            <a:r>
              <a:rPr lang="es-ES" dirty="0" err="1"/>
              <a:t>credible</a:t>
            </a:r>
            <a:r>
              <a:rPr lang="es-ES" dirty="0"/>
              <a:t> rules (</a:t>
            </a:r>
            <a:r>
              <a:rPr lang="es-ES" dirty="0" err="1"/>
              <a:t>e.g</a:t>
            </a:r>
            <a:r>
              <a:rPr lang="es-ES" dirty="0"/>
              <a:t>., </a:t>
            </a:r>
            <a:r>
              <a:rPr lang="es-ES" dirty="0" err="1"/>
              <a:t>enforcing</a:t>
            </a:r>
            <a:r>
              <a:rPr lang="es-ES" dirty="0"/>
              <a:t> a </a:t>
            </a:r>
            <a:r>
              <a:rPr lang="es-ES" dirty="0" err="1"/>
              <a:t>strict</a:t>
            </a:r>
            <a:r>
              <a:rPr lang="es-ES" dirty="0"/>
              <a:t> personal </a:t>
            </a:r>
            <a:r>
              <a:rPr lang="es-ES" dirty="0" err="1"/>
              <a:t>spending</a:t>
            </a:r>
            <a:r>
              <a:rPr lang="es-ES" dirty="0"/>
              <a:t> </a:t>
            </a:r>
            <a:r>
              <a:rPr lang="es-ES" dirty="0" err="1"/>
              <a:t>limit</a:t>
            </a:r>
            <a:r>
              <a:rPr lang="es-ES" dirty="0"/>
              <a:t> </a:t>
            </a:r>
            <a:r>
              <a:rPr lang="es-ES" dirty="0" err="1"/>
              <a:t>or</a:t>
            </a:r>
            <a:r>
              <a:rPr lang="es-ES" dirty="0"/>
              <a:t> a federal </a:t>
            </a:r>
            <a:r>
              <a:rPr lang="es-ES" dirty="0" err="1"/>
              <a:t>debt</a:t>
            </a:r>
            <a:r>
              <a:rPr lang="es-ES" dirty="0"/>
              <a:t> </a:t>
            </a:r>
            <a:r>
              <a:rPr lang="es-ES" dirty="0" err="1"/>
              <a:t>ceiling</a:t>
            </a:r>
            <a:r>
              <a:rPr lang="es-ES" dirty="0"/>
              <a:t> </a:t>
            </a:r>
            <a:r>
              <a:rPr lang="es-ES" dirty="0" err="1"/>
              <a:t>that</a:t>
            </a:r>
            <a:r>
              <a:rPr lang="es-ES" dirty="0"/>
              <a:t> </a:t>
            </a:r>
            <a:r>
              <a:rPr lang="es-ES" dirty="0" err="1"/>
              <a:t>cannot</a:t>
            </a:r>
            <a:r>
              <a:rPr lang="es-ES" dirty="0"/>
              <a:t> be </a:t>
            </a:r>
            <a:r>
              <a:rPr lang="es-ES" dirty="0" err="1"/>
              <a:t>raised</a:t>
            </a:r>
            <a:r>
              <a:rPr lang="es-ES" dirty="0"/>
              <a:t>) </a:t>
            </a:r>
            <a:r>
              <a:rPr lang="es-ES" dirty="0" err="1"/>
              <a:t>forces</a:t>
            </a:r>
            <a:r>
              <a:rPr lang="es-ES" dirty="0"/>
              <a:t> </a:t>
            </a:r>
            <a:r>
              <a:rPr lang="es-ES" dirty="0" err="1"/>
              <a:t>people</a:t>
            </a:r>
            <a:r>
              <a:rPr lang="es-ES" dirty="0"/>
              <a:t> to </a:t>
            </a:r>
            <a:r>
              <a:rPr lang="es-ES" dirty="0" err="1"/>
              <a:t>commit</a:t>
            </a:r>
            <a:r>
              <a:rPr lang="es-ES" dirty="0"/>
              <a:t> to </a:t>
            </a:r>
            <a:r>
              <a:rPr lang="es-ES" dirty="0" err="1"/>
              <a:t>certain</a:t>
            </a:r>
            <a:r>
              <a:rPr lang="es-ES" dirty="0"/>
              <a:t> </a:t>
            </a:r>
            <a:r>
              <a:rPr lang="es-ES" dirty="0" err="1"/>
              <a:t>actions</a:t>
            </a:r>
            <a:r>
              <a:rPr lang="es-ES" dirty="0"/>
              <a:t>. As a </a:t>
            </a:r>
            <a:r>
              <a:rPr lang="es-ES" dirty="0" err="1"/>
              <a:t>result</a:t>
            </a:r>
            <a:r>
              <a:rPr lang="es-ES" dirty="0"/>
              <a:t>, </a:t>
            </a:r>
            <a:r>
              <a:rPr lang="es-ES" dirty="0" err="1"/>
              <a:t>they</a:t>
            </a:r>
            <a:r>
              <a:rPr lang="es-ES" dirty="0"/>
              <a:t> </a:t>
            </a:r>
            <a:r>
              <a:rPr lang="es-ES" dirty="0" err="1"/>
              <a:t>will</a:t>
            </a:r>
            <a:r>
              <a:rPr lang="es-ES" dirty="0"/>
              <a:t> </a:t>
            </a:r>
            <a:r>
              <a:rPr lang="es-ES" dirty="0" err="1"/>
              <a:t>act</a:t>
            </a:r>
            <a:r>
              <a:rPr lang="es-ES" dirty="0"/>
              <a:t> in a more time-</a:t>
            </a:r>
            <a:r>
              <a:rPr lang="es-ES" dirty="0" err="1"/>
              <a:t>consistent</a:t>
            </a:r>
            <a:r>
              <a:rPr lang="es-ES" dirty="0"/>
              <a:t> </a:t>
            </a:r>
            <a:r>
              <a:rPr lang="es-ES" dirty="0" err="1"/>
              <a:t>manner</a:t>
            </a:r>
            <a:r>
              <a:rPr lang="es-ES" dirty="0"/>
              <a:t>: </a:t>
            </a:r>
            <a:r>
              <a:rPr lang="es-ES" dirty="0" err="1"/>
              <a:t>Their</a:t>
            </a:r>
            <a:r>
              <a:rPr lang="es-ES" dirty="0"/>
              <a:t> </a:t>
            </a:r>
            <a:r>
              <a:rPr lang="es-ES" dirty="0" err="1"/>
              <a:t>decisions</a:t>
            </a:r>
            <a:r>
              <a:rPr lang="es-ES" dirty="0"/>
              <a:t> </a:t>
            </a:r>
            <a:r>
              <a:rPr lang="es-ES" dirty="0" err="1"/>
              <a:t>today</a:t>
            </a:r>
            <a:r>
              <a:rPr lang="es-ES" dirty="0"/>
              <a:t> </a:t>
            </a:r>
            <a:r>
              <a:rPr lang="es-ES" dirty="0" err="1"/>
              <a:t>will</a:t>
            </a:r>
            <a:r>
              <a:rPr lang="es-ES" dirty="0"/>
              <a:t> </a:t>
            </a:r>
            <a:r>
              <a:rPr lang="es-ES" dirty="0" err="1"/>
              <a:t>take</a:t>
            </a:r>
            <a:r>
              <a:rPr lang="es-ES" dirty="0"/>
              <a:t> </a:t>
            </a:r>
            <a:r>
              <a:rPr lang="es-ES" dirty="0" err="1"/>
              <a:t>into</a:t>
            </a:r>
            <a:r>
              <a:rPr lang="es-ES" dirty="0"/>
              <a:t> </a:t>
            </a:r>
            <a:r>
              <a:rPr lang="es-ES" dirty="0" err="1"/>
              <a:t>account</a:t>
            </a:r>
            <a:r>
              <a:rPr lang="es-ES" dirty="0"/>
              <a:t> </a:t>
            </a:r>
            <a:r>
              <a:rPr lang="es-ES" dirty="0" err="1"/>
              <a:t>their</a:t>
            </a:r>
            <a:r>
              <a:rPr lang="es-ES" dirty="0"/>
              <a:t> </a:t>
            </a:r>
            <a:r>
              <a:rPr lang="es-ES" dirty="0" err="1"/>
              <a:t>future</a:t>
            </a:r>
            <a:r>
              <a:rPr lang="es-ES" dirty="0"/>
              <a:t> </a:t>
            </a:r>
            <a:r>
              <a:rPr lang="es-ES" dirty="0" err="1"/>
              <a:t>happiness</a:t>
            </a:r>
            <a:r>
              <a:rPr lang="es-ES" dirty="0"/>
              <a:t>. —</a:t>
            </a:r>
            <a:endParaRPr lang="en-US" dirty="0" smtClean="0"/>
          </a:p>
          <a:p>
            <a:r>
              <a:rPr lang="en-US" dirty="0" smtClean="0"/>
              <a:t> </a:t>
            </a:r>
            <a:r>
              <a:rPr lang="en-US" dirty="0"/>
              <a:t>https://</a:t>
            </a:r>
            <a:r>
              <a:rPr lang="en-US" dirty="0" err="1"/>
              <a:t>files.stlouisfed.org</a:t>
            </a:r>
            <a:r>
              <a:rPr lang="en-US" dirty="0"/>
              <a:t>/files/</a:t>
            </a:r>
            <a:r>
              <a:rPr lang="en-US" dirty="0" err="1"/>
              <a:t>htdocs</a:t>
            </a:r>
            <a:r>
              <a:rPr lang="en-US" dirty="0"/>
              <a:t>/</a:t>
            </a:r>
            <a:r>
              <a:rPr lang="en-US" dirty="0" err="1"/>
              <a:t>pageone</a:t>
            </a:r>
            <a:r>
              <a:rPr lang="en-US" dirty="0"/>
              <a:t>-economics/uploads/newsletter/2011/201109.pdf</a:t>
            </a:r>
          </a:p>
        </p:txBody>
      </p:sp>
    </p:spTree>
    <p:extLst>
      <p:ext uri="{BB962C8B-B14F-4D97-AF65-F5344CB8AC3E}">
        <p14:creationId xmlns:p14="http://schemas.microsoft.com/office/powerpoint/2010/main" val="1638959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s-CO" altLang="es-CO" smtClean="0"/>
              <a:t>Programación dinámica (aprox)</a:t>
            </a:r>
            <a:endParaRPr lang="en-US" altLang="es-CO" smtClean="0"/>
          </a:p>
        </p:txBody>
      </p:sp>
      <p:sp>
        <p:nvSpPr>
          <p:cNvPr id="60420" name="Text Box 4"/>
          <p:cNvSpPr txBox="1">
            <a:spLocks noChangeArrowheads="1"/>
          </p:cNvSpPr>
          <p:nvPr/>
        </p:nvSpPr>
        <p:spPr bwMode="auto">
          <a:xfrm>
            <a:off x="5089525" y="33178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100000"/>
              </a:spcBef>
              <a:buClr>
                <a:srgbClr val="9C7300"/>
              </a:buClr>
              <a:buFont typeface="Wingdings" charset="2"/>
              <a:buChar char="v"/>
              <a:defRPr sz="2000">
                <a:solidFill>
                  <a:schemeClr val="tx1"/>
                </a:solidFill>
                <a:latin typeface="Arial" charset="0"/>
              </a:defRPr>
            </a:lvl1pPr>
            <a:lvl2pPr marL="742950" indent="-285750" algn="l">
              <a:spcBef>
                <a:spcPct val="50000"/>
              </a:spcBef>
              <a:buClr>
                <a:srgbClr val="9C7300"/>
              </a:buClr>
              <a:buChar char="–"/>
              <a:defRPr>
                <a:solidFill>
                  <a:schemeClr val="tx1"/>
                </a:solidFill>
                <a:latin typeface="Arial" charset="0"/>
              </a:defRPr>
            </a:lvl2pPr>
            <a:lvl3pPr marL="1143000" indent="-228600" algn="l">
              <a:spcBef>
                <a:spcPct val="50000"/>
              </a:spcBef>
              <a:buClr>
                <a:srgbClr val="9C7300"/>
              </a:buClr>
              <a:buChar char="•"/>
              <a:defRPr sz="1600">
                <a:solidFill>
                  <a:schemeClr val="tx1"/>
                </a:solidFill>
                <a:latin typeface="Arial" charset="0"/>
              </a:defRPr>
            </a:lvl3pPr>
            <a:lvl4pPr marL="1600200" indent="-228600" algn="l">
              <a:spcBef>
                <a:spcPct val="45000"/>
              </a:spcBef>
              <a:buFont typeface="Wingdings" charset="2"/>
              <a:buChar char="w"/>
              <a:defRPr sz="1400">
                <a:solidFill>
                  <a:schemeClr val="tx1"/>
                </a:solidFill>
                <a:latin typeface="Book Antiqua" charset="0"/>
              </a:defRPr>
            </a:lvl4pPr>
            <a:lvl5pPr marL="2057400" indent="-228600" algn="l">
              <a:buChar char="»"/>
              <a:defRPr sz="1200">
                <a:solidFill>
                  <a:schemeClr val="tx1"/>
                </a:solidFill>
                <a:latin typeface="Book Antiqua" charset="0"/>
              </a:defRPr>
            </a:lvl5pPr>
            <a:lvl6pPr marL="2514600" indent="-228600" eaLnBrk="0" fontAlgn="base" hangingPunct="0">
              <a:spcBef>
                <a:spcPct val="0"/>
              </a:spcBef>
              <a:spcAft>
                <a:spcPct val="0"/>
              </a:spcAft>
              <a:buChar char="»"/>
              <a:defRPr sz="1200">
                <a:solidFill>
                  <a:schemeClr val="tx1"/>
                </a:solidFill>
                <a:latin typeface="Book Antiqua" charset="0"/>
              </a:defRPr>
            </a:lvl6pPr>
            <a:lvl7pPr marL="2971800" indent="-228600" eaLnBrk="0" fontAlgn="base" hangingPunct="0">
              <a:spcBef>
                <a:spcPct val="0"/>
              </a:spcBef>
              <a:spcAft>
                <a:spcPct val="0"/>
              </a:spcAft>
              <a:buChar char="»"/>
              <a:defRPr sz="1200">
                <a:solidFill>
                  <a:schemeClr val="tx1"/>
                </a:solidFill>
                <a:latin typeface="Book Antiqua" charset="0"/>
              </a:defRPr>
            </a:lvl7pPr>
            <a:lvl8pPr marL="3429000" indent="-228600" eaLnBrk="0" fontAlgn="base" hangingPunct="0">
              <a:spcBef>
                <a:spcPct val="0"/>
              </a:spcBef>
              <a:spcAft>
                <a:spcPct val="0"/>
              </a:spcAft>
              <a:buChar char="»"/>
              <a:defRPr sz="1200">
                <a:solidFill>
                  <a:schemeClr val="tx1"/>
                </a:solidFill>
                <a:latin typeface="Book Antiqua" charset="0"/>
              </a:defRPr>
            </a:lvl8pPr>
            <a:lvl9pPr marL="3886200" indent="-228600" eaLnBrk="0" fontAlgn="base" hangingPunct="0">
              <a:spcBef>
                <a:spcPct val="0"/>
              </a:spcBef>
              <a:spcAft>
                <a:spcPct val="0"/>
              </a:spcAft>
              <a:buChar char="»"/>
              <a:defRPr sz="1200">
                <a:solidFill>
                  <a:schemeClr val="tx1"/>
                </a:solidFill>
                <a:latin typeface="Book Antiqua" charset="0"/>
              </a:defRPr>
            </a:lvl9pPr>
          </a:lstStyle>
          <a:p>
            <a:pPr algn="ctr" eaLnBrk="1" hangingPunct="1">
              <a:spcBef>
                <a:spcPct val="0"/>
              </a:spcBef>
              <a:buClrTx/>
              <a:buFontTx/>
              <a:buNone/>
            </a:pPr>
            <a:r>
              <a:rPr lang="es-CO" altLang="es-CO" sz="2400">
                <a:latin typeface="Times New Roman" charset="0"/>
              </a:rPr>
              <a:t>4</a:t>
            </a:r>
            <a:endParaRPr lang="en-US" altLang="es-CO" sz="2400">
              <a:latin typeface="Times New Roman" charset="0"/>
            </a:endParaRPr>
          </a:p>
        </p:txBody>
      </p:sp>
      <p:sp>
        <p:nvSpPr>
          <p:cNvPr id="60421" name="Text Box 5"/>
          <p:cNvSpPr txBox="1">
            <a:spLocks noChangeArrowheads="1"/>
          </p:cNvSpPr>
          <p:nvPr/>
        </p:nvSpPr>
        <p:spPr bwMode="auto">
          <a:xfrm>
            <a:off x="5165725" y="49180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100000"/>
              </a:spcBef>
              <a:buClr>
                <a:srgbClr val="9C7300"/>
              </a:buClr>
              <a:buFont typeface="Wingdings" charset="2"/>
              <a:buChar char="v"/>
              <a:defRPr sz="2000">
                <a:solidFill>
                  <a:schemeClr val="tx1"/>
                </a:solidFill>
                <a:latin typeface="Arial" charset="0"/>
              </a:defRPr>
            </a:lvl1pPr>
            <a:lvl2pPr marL="742950" indent="-285750" algn="l">
              <a:spcBef>
                <a:spcPct val="50000"/>
              </a:spcBef>
              <a:buClr>
                <a:srgbClr val="9C7300"/>
              </a:buClr>
              <a:buChar char="–"/>
              <a:defRPr>
                <a:solidFill>
                  <a:schemeClr val="tx1"/>
                </a:solidFill>
                <a:latin typeface="Arial" charset="0"/>
              </a:defRPr>
            </a:lvl2pPr>
            <a:lvl3pPr marL="1143000" indent="-228600" algn="l">
              <a:spcBef>
                <a:spcPct val="50000"/>
              </a:spcBef>
              <a:buClr>
                <a:srgbClr val="9C7300"/>
              </a:buClr>
              <a:buChar char="•"/>
              <a:defRPr sz="1600">
                <a:solidFill>
                  <a:schemeClr val="tx1"/>
                </a:solidFill>
                <a:latin typeface="Arial" charset="0"/>
              </a:defRPr>
            </a:lvl3pPr>
            <a:lvl4pPr marL="1600200" indent="-228600" algn="l">
              <a:spcBef>
                <a:spcPct val="45000"/>
              </a:spcBef>
              <a:buFont typeface="Wingdings" charset="2"/>
              <a:buChar char="w"/>
              <a:defRPr sz="1400">
                <a:solidFill>
                  <a:schemeClr val="tx1"/>
                </a:solidFill>
                <a:latin typeface="Book Antiqua" charset="0"/>
              </a:defRPr>
            </a:lvl4pPr>
            <a:lvl5pPr marL="2057400" indent="-228600" algn="l">
              <a:buChar char="»"/>
              <a:defRPr sz="1200">
                <a:solidFill>
                  <a:schemeClr val="tx1"/>
                </a:solidFill>
                <a:latin typeface="Book Antiqua" charset="0"/>
              </a:defRPr>
            </a:lvl5pPr>
            <a:lvl6pPr marL="2514600" indent="-228600" eaLnBrk="0" fontAlgn="base" hangingPunct="0">
              <a:spcBef>
                <a:spcPct val="0"/>
              </a:spcBef>
              <a:spcAft>
                <a:spcPct val="0"/>
              </a:spcAft>
              <a:buChar char="»"/>
              <a:defRPr sz="1200">
                <a:solidFill>
                  <a:schemeClr val="tx1"/>
                </a:solidFill>
                <a:latin typeface="Book Antiqua" charset="0"/>
              </a:defRPr>
            </a:lvl6pPr>
            <a:lvl7pPr marL="2971800" indent="-228600" eaLnBrk="0" fontAlgn="base" hangingPunct="0">
              <a:spcBef>
                <a:spcPct val="0"/>
              </a:spcBef>
              <a:spcAft>
                <a:spcPct val="0"/>
              </a:spcAft>
              <a:buChar char="»"/>
              <a:defRPr sz="1200">
                <a:solidFill>
                  <a:schemeClr val="tx1"/>
                </a:solidFill>
                <a:latin typeface="Book Antiqua" charset="0"/>
              </a:defRPr>
            </a:lvl7pPr>
            <a:lvl8pPr marL="3429000" indent="-228600" eaLnBrk="0" fontAlgn="base" hangingPunct="0">
              <a:spcBef>
                <a:spcPct val="0"/>
              </a:spcBef>
              <a:spcAft>
                <a:spcPct val="0"/>
              </a:spcAft>
              <a:buChar char="»"/>
              <a:defRPr sz="1200">
                <a:solidFill>
                  <a:schemeClr val="tx1"/>
                </a:solidFill>
                <a:latin typeface="Book Antiqua" charset="0"/>
              </a:defRPr>
            </a:lvl8pPr>
            <a:lvl9pPr marL="3886200" indent="-228600" eaLnBrk="0" fontAlgn="base" hangingPunct="0">
              <a:spcBef>
                <a:spcPct val="0"/>
              </a:spcBef>
              <a:spcAft>
                <a:spcPct val="0"/>
              </a:spcAft>
              <a:buChar char="»"/>
              <a:defRPr sz="1200">
                <a:solidFill>
                  <a:schemeClr val="tx1"/>
                </a:solidFill>
                <a:latin typeface="Book Antiqua" charset="0"/>
              </a:defRPr>
            </a:lvl9pPr>
          </a:lstStyle>
          <a:p>
            <a:pPr algn="ctr" eaLnBrk="1" hangingPunct="1">
              <a:spcBef>
                <a:spcPct val="0"/>
              </a:spcBef>
              <a:buClrTx/>
              <a:buFontTx/>
              <a:buNone/>
            </a:pPr>
            <a:r>
              <a:rPr lang="es-CO" altLang="es-CO" sz="2400">
                <a:latin typeface="Times New Roman" charset="0"/>
              </a:rPr>
              <a:t>3</a:t>
            </a:r>
            <a:endParaRPr lang="en-US" altLang="es-CO" sz="2400">
              <a:latin typeface="Times New Roman" charset="0"/>
            </a:endParaRPr>
          </a:p>
        </p:txBody>
      </p:sp>
      <p:sp>
        <p:nvSpPr>
          <p:cNvPr id="60422" name="Text Box 6"/>
          <p:cNvSpPr txBox="1">
            <a:spLocks noChangeArrowheads="1"/>
          </p:cNvSpPr>
          <p:nvPr/>
        </p:nvSpPr>
        <p:spPr bwMode="auto">
          <a:xfrm>
            <a:off x="6842125" y="27082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100000"/>
              </a:spcBef>
              <a:buClr>
                <a:srgbClr val="9C7300"/>
              </a:buClr>
              <a:buFont typeface="Wingdings" charset="2"/>
              <a:buChar char="v"/>
              <a:defRPr sz="2000">
                <a:solidFill>
                  <a:schemeClr val="tx1"/>
                </a:solidFill>
                <a:latin typeface="Arial" charset="0"/>
              </a:defRPr>
            </a:lvl1pPr>
            <a:lvl2pPr marL="742950" indent="-285750" algn="l">
              <a:spcBef>
                <a:spcPct val="50000"/>
              </a:spcBef>
              <a:buClr>
                <a:srgbClr val="9C7300"/>
              </a:buClr>
              <a:buChar char="–"/>
              <a:defRPr>
                <a:solidFill>
                  <a:schemeClr val="tx1"/>
                </a:solidFill>
                <a:latin typeface="Arial" charset="0"/>
              </a:defRPr>
            </a:lvl2pPr>
            <a:lvl3pPr marL="1143000" indent="-228600" algn="l">
              <a:spcBef>
                <a:spcPct val="50000"/>
              </a:spcBef>
              <a:buClr>
                <a:srgbClr val="9C7300"/>
              </a:buClr>
              <a:buChar char="•"/>
              <a:defRPr sz="1600">
                <a:solidFill>
                  <a:schemeClr val="tx1"/>
                </a:solidFill>
                <a:latin typeface="Arial" charset="0"/>
              </a:defRPr>
            </a:lvl3pPr>
            <a:lvl4pPr marL="1600200" indent="-228600" algn="l">
              <a:spcBef>
                <a:spcPct val="45000"/>
              </a:spcBef>
              <a:buFont typeface="Wingdings" charset="2"/>
              <a:buChar char="w"/>
              <a:defRPr sz="1400">
                <a:solidFill>
                  <a:schemeClr val="tx1"/>
                </a:solidFill>
                <a:latin typeface="Book Antiqua" charset="0"/>
              </a:defRPr>
            </a:lvl4pPr>
            <a:lvl5pPr marL="2057400" indent="-228600" algn="l">
              <a:buChar char="»"/>
              <a:defRPr sz="1200">
                <a:solidFill>
                  <a:schemeClr val="tx1"/>
                </a:solidFill>
                <a:latin typeface="Book Antiqua" charset="0"/>
              </a:defRPr>
            </a:lvl5pPr>
            <a:lvl6pPr marL="2514600" indent="-228600" eaLnBrk="0" fontAlgn="base" hangingPunct="0">
              <a:spcBef>
                <a:spcPct val="0"/>
              </a:spcBef>
              <a:spcAft>
                <a:spcPct val="0"/>
              </a:spcAft>
              <a:buChar char="»"/>
              <a:defRPr sz="1200">
                <a:solidFill>
                  <a:schemeClr val="tx1"/>
                </a:solidFill>
                <a:latin typeface="Book Antiqua" charset="0"/>
              </a:defRPr>
            </a:lvl6pPr>
            <a:lvl7pPr marL="2971800" indent="-228600" eaLnBrk="0" fontAlgn="base" hangingPunct="0">
              <a:spcBef>
                <a:spcPct val="0"/>
              </a:spcBef>
              <a:spcAft>
                <a:spcPct val="0"/>
              </a:spcAft>
              <a:buChar char="»"/>
              <a:defRPr sz="1200">
                <a:solidFill>
                  <a:schemeClr val="tx1"/>
                </a:solidFill>
                <a:latin typeface="Book Antiqua" charset="0"/>
              </a:defRPr>
            </a:lvl7pPr>
            <a:lvl8pPr marL="3429000" indent="-228600" eaLnBrk="0" fontAlgn="base" hangingPunct="0">
              <a:spcBef>
                <a:spcPct val="0"/>
              </a:spcBef>
              <a:spcAft>
                <a:spcPct val="0"/>
              </a:spcAft>
              <a:buChar char="»"/>
              <a:defRPr sz="1200">
                <a:solidFill>
                  <a:schemeClr val="tx1"/>
                </a:solidFill>
                <a:latin typeface="Book Antiqua" charset="0"/>
              </a:defRPr>
            </a:lvl8pPr>
            <a:lvl9pPr marL="3886200" indent="-228600" eaLnBrk="0" fontAlgn="base" hangingPunct="0">
              <a:spcBef>
                <a:spcPct val="0"/>
              </a:spcBef>
              <a:spcAft>
                <a:spcPct val="0"/>
              </a:spcAft>
              <a:buChar char="»"/>
              <a:defRPr sz="1200">
                <a:solidFill>
                  <a:schemeClr val="tx1"/>
                </a:solidFill>
                <a:latin typeface="Book Antiqua" charset="0"/>
              </a:defRPr>
            </a:lvl9pPr>
          </a:lstStyle>
          <a:p>
            <a:pPr algn="ctr" eaLnBrk="1" hangingPunct="1">
              <a:spcBef>
                <a:spcPct val="0"/>
              </a:spcBef>
              <a:buClrTx/>
              <a:buFontTx/>
              <a:buNone/>
            </a:pPr>
            <a:r>
              <a:rPr lang="es-CO" altLang="es-CO" sz="2400">
                <a:latin typeface="Times New Roman" charset="0"/>
              </a:rPr>
              <a:t>5</a:t>
            </a:r>
            <a:endParaRPr lang="en-US" altLang="es-CO" sz="2400">
              <a:latin typeface="Times New Roman" charset="0"/>
            </a:endParaRPr>
          </a:p>
        </p:txBody>
      </p:sp>
      <p:sp>
        <p:nvSpPr>
          <p:cNvPr id="60423" name="Text Box 7"/>
          <p:cNvSpPr txBox="1">
            <a:spLocks noChangeArrowheads="1"/>
          </p:cNvSpPr>
          <p:nvPr/>
        </p:nvSpPr>
        <p:spPr bwMode="auto">
          <a:xfrm>
            <a:off x="6994525" y="37750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100000"/>
              </a:spcBef>
              <a:buClr>
                <a:srgbClr val="9C7300"/>
              </a:buClr>
              <a:buFont typeface="Wingdings" charset="2"/>
              <a:buChar char="v"/>
              <a:defRPr sz="2000">
                <a:solidFill>
                  <a:schemeClr val="tx1"/>
                </a:solidFill>
                <a:latin typeface="Arial" charset="0"/>
              </a:defRPr>
            </a:lvl1pPr>
            <a:lvl2pPr marL="742950" indent="-285750" algn="l">
              <a:spcBef>
                <a:spcPct val="50000"/>
              </a:spcBef>
              <a:buClr>
                <a:srgbClr val="9C7300"/>
              </a:buClr>
              <a:buChar char="–"/>
              <a:defRPr>
                <a:solidFill>
                  <a:schemeClr val="tx1"/>
                </a:solidFill>
                <a:latin typeface="Arial" charset="0"/>
              </a:defRPr>
            </a:lvl2pPr>
            <a:lvl3pPr marL="1143000" indent="-228600" algn="l">
              <a:spcBef>
                <a:spcPct val="50000"/>
              </a:spcBef>
              <a:buClr>
                <a:srgbClr val="9C7300"/>
              </a:buClr>
              <a:buChar char="•"/>
              <a:defRPr sz="1600">
                <a:solidFill>
                  <a:schemeClr val="tx1"/>
                </a:solidFill>
                <a:latin typeface="Arial" charset="0"/>
              </a:defRPr>
            </a:lvl3pPr>
            <a:lvl4pPr marL="1600200" indent="-228600" algn="l">
              <a:spcBef>
                <a:spcPct val="45000"/>
              </a:spcBef>
              <a:buFont typeface="Wingdings" charset="2"/>
              <a:buChar char="w"/>
              <a:defRPr sz="1400">
                <a:solidFill>
                  <a:schemeClr val="tx1"/>
                </a:solidFill>
                <a:latin typeface="Book Antiqua" charset="0"/>
              </a:defRPr>
            </a:lvl4pPr>
            <a:lvl5pPr marL="2057400" indent="-228600" algn="l">
              <a:buChar char="»"/>
              <a:defRPr sz="1200">
                <a:solidFill>
                  <a:schemeClr val="tx1"/>
                </a:solidFill>
                <a:latin typeface="Book Antiqua" charset="0"/>
              </a:defRPr>
            </a:lvl5pPr>
            <a:lvl6pPr marL="2514600" indent="-228600" eaLnBrk="0" fontAlgn="base" hangingPunct="0">
              <a:spcBef>
                <a:spcPct val="0"/>
              </a:spcBef>
              <a:spcAft>
                <a:spcPct val="0"/>
              </a:spcAft>
              <a:buChar char="»"/>
              <a:defRPr sz="1200">
                <a:solidFill>
                  <a:schemeClr val="tx1"/>
                </a:solidFill>
                <a:latin typeface="Book Antiqua" charset="0"/>
              </a:defRPr>
            </a:lvl6pPr>
            <a:lvl7pPr marL="2971800" indent="-228600" eaLnBrk="0" fontAlgn="base" hangingPunct="0">
              <a:spcBef>
                <a:spcPct val="0"/>
              </a:spcBef>
              <a:spcAft>
                <a:spcPct val="0"/>
              </a:spcAft>
              <a:buChar char="»"/>
              <a:defRPr sz="1200">
                <a:solidFill>
                  <a:schemeClr val="tx1"/>
                </a:solidFill>
                <a:latin typeface="Book Antiqua" charset="0"/>
              </a:defRPr>
            </a:lvl7pPr>
            <a:lvl8pPr marL="3429000" indent="-228600" eaLnBrk="0" fontAlgn="base" hangingPunct="0">
              <a:spcBef>
                <a:spcPct val="0"/>
              </a:spcBef>
              <a:spcAft>
                <a:spcPct val="0"/>
              </a:spcAft>
              <a:buChar char="»"/>
              <a:defRPr sz="1200">
                <a:solidFill>
                  <a:schemeClr val="tx1"/>
                </a:solidFill>
                <a:latin typeface="Book Antiqua" charset="0"/>
              </a:defRPr>
            </a:lvl8pPr>
            <a:lvl9pPr marL="3886200" indent="-228600" eaLnBrk="0" fontAlgn="base" hangingPunct="0">
              <a:spcBef>
                <a:spcPct val="0"/>
              </a:spcBef>
              <a:spcAft>
                <a:spcPct val="0"/>
              </a:spcAft>
              <a:buChar char="»"/>
              <a:defRPr sz="1200">
                <a:solidFill>
                  <a:schemeClr val="tx1"/>
                </a:solidFill>
                <a:latin typeface="Book Antiqua" charset="0"/>
              </a:defRPr>
            </a:lvl9pPr>
          </a:lstStyle>
          <a:p>
            <a:pPr algn="ctr" eaLnBrk="1" hangingPunct="1">
              <a:spcBef>
                <a:spcPct val="0"/>
              </a:spcBef>
              <a:buClrTx/>
              <a:buFontTx/>
              <a:buNone/>
            </a:pPr>
            <a:r>
              <a:rPr lang="es-CO" altLang="es-CO" sz="2400">
                <a:latin typeface="Times New Roman" charset="0"/>
              </a:rPr>
              <a:t>6</a:t>
            </a:r>
            <a:endParaRPr lang="en-US" altLang="es-CO" sz="2400">
              <a:latin typeface="Times New Roman" charset="0"/>
            </a:endParaRPr>
          </a:p>
        </p:txBody>
      </p:sp>
      <p:sp>
        <p:nvSpPr>
          <p:cNvPr id="60424" name="Text Box 8"/>
          <p:cNvSpPr txBox="1">
            <a:spLocks noChangeArrowheads="1"/>
          </p:cNvSpPr>
          <p:nvPr/>
        </p:nvSpPr>
        <p:spPr bwMode="auto">
          <a:xfrm>
            <a:off x="7070725" y="46132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100000"/>
              </a:spcBef>
              <a:buClr>
                <a:srgbClr val="9C7300"/>
              </a:buClr>
              <a:buFont typeface="Wingdings" charset="2"/>
              <a:buChar char="v"/>
              <a:defRPr sz="2000">
                <a:solidFill>
                  <a:schemeClr val="tx1"/>
                </a:solidFill>
                <a:latin typeface="Arial" charset="0"/>
              </a:defRPr>
            </a:lvl1pPr>
            <a:lvl2pPr marL="742950" indent="-285750" algn="l">
              <a:spcBef>
                <a:spcPct val="50000"/>
              </a:spcBef>
              <a:buClr>
                <a:srgbClr val="9C7300"/>
              </a:buClr>
              <a:buChar char="–"/>
              <a:defRPr>
                <a:solidFill>
                  <a:schemeClr val="tx1"/>
                </a:solidFill>
                <a:latin typeface="Arial" charset="0"/>
              </a:defRPr>
            </a:lvl2pPr>
            <a:lvl3pPr marL="1143000" indent="-228600" algn="l">
              <a:spcBef>
                <a:spcPct val="50000"/>
              </a:spcBef>
              <a:buClr>
                <a:srgbClr val="9C7300"/>
              </a:buClr>
              <a:buChar char="•"/>
              <a:defRPr sz="1600">
                <a:solidFill>
                  <a:schemeClr val="tx1"/>
                </a:solidFill>
                <a:latin typeface="Arial" charset="0"/>
              </a:defRPr>
            </a:lvl3pPr>
            <a:lvl4pPr marL="1600200" indent="-228600" algn="l">
              <a:spcBef>
                <a:spcPct val="45000"/>
              </a:spcBef>
              <a:buFont typeface="Wingdings" charset="2"/>
              <a:buChar char="w"/>
              <a:defRPr sz="1400">
                <a:solidFill>
                  <a:schemeClr val="tx1"/>
                </a:solidFill>
                <a:latin typeface="Book Antiqua" charset="0"/>
              </a:defRPr>
            </a:lvl4pPr>
            <a:lvl5pPr marL="2057400" indent="-228600" algn="l">
              <a:buChar char="»"/>
              <a:defRPr sz="1200">
                <a:solidFill>
                  <a:schemeClr val="tx1"/>
                </a:solidFill>
                <a:latin typeface="Book Antiqua" charset="0"/>
              </a:defRPr>
            </a:lvl5pPr>
            <a:lvl6pPr marL="2514600" indent="-228600" eaLnBrk="0" fontAlgn="base" hangingPunct="0">
              <a:spcBef>
                <a:spcPct val="0"/>
              </a:spcBef>
              <a:spcAft>
                <a:spcPct val="0"/>
              </a:spcAft>
              <a:buChar char="»"/>
              <a:defRPr sz="1200">
                <a:solidFill>
                  <a:schemeClr val="tx1"/>
                </a:solidFill>
                <a:latin typeface="Book Antiqua" charset="0"/>
              </a:defRPr>
            </a:lvl6pPr>
            <a:lvl7pPr marL="2971800" indent="-228600" eaLnBrk="0" fontAlgn="base" hangingPunct="0">
              <a:spcBef>
                <a:spcPct val="0"/>
              </a:spcBef>
              <a:spcAft>
                <a:spcPct val="0"/>
              </a:spcAft>
              <a:buChar char="»"/>
              <a:defRPr sz="1200">
                <a:solidFill>
                  <a:schemeClr val="tx1"/>
                </a:solidFill>
                <a:latin typeface="Book Antiqua" charset="0"/>
              </a:defRPr>
            </a:lvl7pPr>
            <a:lvl8pPr marL="3429000" indent="-228600" eaLnBrk="0" fontAlgn="base" hangingPunct="0">
              <a:spcBef>
                <a:spcPct val="0"/>
              </a:spcBef>
              <a:spcAft>
                <a:spcPct val="0"/>
              </a:spcAft>
              <a:buChar char="»"/>
              <a:defRPr sz="1200">
                <a:solidFill>
                  <a:schemeClr val="tx1"/>
                </a:solidFill>
                <a:latin typeface="Book Antiqua" charset="0"/>
              </a:defRPr>
            </a:lvl8pPr>
            <a:lvl9pPr marL="3886200" indent="-228600" eaLnBrk="0" fontAlgn="base" hangingPunct="0">
              <a:spcBef>
                <a:spcPct val="0"/>
              </a:spcBef>
              <a:spcAft>
                <a:spcPct val="0"/>
              </a:spcAft>
              <a:buChar char="»"/>
              <a:defRPr sz="1200">
                <a:solidFill>
                  <a:schemeClr val="tx1"/>
                </a:solidFill>
                <a:latin typeface="Book Antiqua" charset="0"/>
              </a:defRPr>
            </a:lvl9pPr>
          </a:lstStyle>
          <a:p>
            <a:pPr algn="ctr" eaLnBrk="1" hangingPunct="1">
              <a:spcBef>
                <a:spcPct val="0"/>
              </a:spcBef>
              <a:buClrTx/>
              <a:buFontTx/>
              <a:buNone/>
            </a:pPr>
            <a:r>
              <a:rPr lang="es-CO" altLang="es-CO" sz="2400">
                <a:latin typeface="Times New Roman" charset="0"/>
              </a:rPr>
              <a:t>7</a:t>
            </a:r>
            <a:endParaRPr lang="en-US" altLang="es-CO" sz="2400">
              <a:latin typeface="Times New Roman" charset="0"/>
            </a:endParaRPr>
          </a:p>
        </p:txBody>
      </p:sp>
      <p:sp>
        <p:nvSpPr>
          <p:cNvPr id="60425" name="Text Box 9"/>
          <p:cNvSpPr txBox="1">
            <a:spLocks noChangeArrowheads="1"/>
          </p:cNvSpPr>
          <p:nvPr/>
        </p:nvSpPr>
        <p:spPr bwMode="auto">
          <a:xfrm>
            <a:off x="6994525" y="57562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100000"/>
              </a:spcBef>
              <a:buClr>
                <a:srgbClr val="9C7300"/>
              </a:buClr>
              <a:buFont typeface="Wingdings" charset="2"/>
              <a:buChar char="v"/>
              <a:defRPr sz="2000">
                <a:solidFill>
                  <a:schemeClr val="tx1"/>
                </a:solidFill>
                <a:latin typeface="Arial" charset="0"/>
              </a:defRPr>
            </a:lvl1pPr>
            <a:lvl2pPr marL="742950" indent="-285750" algn="l">
              <a:spcBef>
                <a:spcPct val="50000"/>
              </a:spcBef>
              <a:buClr>
                <a:srgbClr val="9C7300"/>
              </a:buClr>
              <a:buChar char="–"/>
              <a:defRPr>
                <a:solidFill>
                  <a:schemeClr val="tx1"/>
                </a:solidFill>
                <a:latin typeface="Arial" charset="0"/>
              </a:defRPr>
            </a:lvl2pPr>
            <a:lvl3pPr marL="1143000" indent="-228600" algn="l">
              <a:spcBef>
                <a:spcPct val="50000"/>
              </a:spcBef>
              <a:buClr>
                <a:srgbClr val="9C7300"/>
              </a:buClr>
              <a:buChar char="•"/>
              <a:defRPr sz="1600">
                <a:solidFill>
                  <a:schemeClr val="tx1"/>
                </a:solidFill>
                <a:latin typeface="Arial" charset="0"/>
              </a:defRPr>
            </a:lvl3pPr>
            <a:lvl4pPr marL="1600200" indent="-228600" algn="l">
              <a:spcBef>
                <a:spcPct val="45000"/>
              </a:spcBef>
              <a:buFont typeface="Wingdings" charset="2"/>
              <a:buChar char="w"/>
              <a:defRPr sz="1400">
                <a:solidFill>
                  <a:schemeClr val="tx1"/>
                </a:solidFill>
                <a:latin typeface="Book Antiqua" charset="0"/>
              </a:defRPr>
            </a:lvl4pPr>
            <a:lvl5pPr marL="2057400" indent="-228600" algn="l">
              <a:buChar char="»"/>
              <a:defRPr sz="1200">
                <a:solidFill>
                  <a:schemeClr val="tx1"/>
                </a:solidFill>
                <a:latin typeface="Book Antiqua" charset="0"/>
              </a:defRPr>
            </a:lvl5pPr>
            <a:lvl6pPr marL="2514600" indent="-228600" eaLnBrk="0" fontAlgn="base" hangingPunct="0">
              <a:spcBef>
                <a:spcPct val="0"/>
              </a:spcBef>
              <a:spcAft>
                <a:spcPct val="0"/>
              </a:spcAft>
              <a:buChar char="»"/>
              <a:defRPr sz="1200">
                <a:solidFill>
                  <a:schemeClr val="tx1"/>
                </a:solidFill>
                <a:latin typeface="Book Antiqua" charset="0"/>
              </a:defRPr>
            </a:lvl6pPr>
            <a:lvl7pPr marL="2971800" indent="-228600" eaLnBrk="0" fontAlgn="base" hangingPunct="0">
              <a:spcBef>
                <a:spcPct val="0"/>
              </a:spcBef>
              <a:spcAft>
                <a:spcPct val="0"/>
              </a:spcAft>
              <a:buChar char="»"/>
              <a:defRPr sz="1200">
                <a:solidFill>
                  <a:schemeClr val="tx1"/>
                </a:solidFill>
                <a:latin typeface="Book Antiqua" charset="0"/>
              </a:defRPr>
            </a:lvl7pPr>
            <a:lvl8pPr marL="3429000" indent="-228600" eaLnBrk="0" fontAlgn="base" hangingPunct="0">
              <a:spcBef>
                <a:spcPct val="0"/>
              </a:spcBef>
              <a:spcAft>
                <a:spcPct val="0"/>
              </a:spcAft>
              <a:buChar char="»"/>
              <a:defRPr sz="1200">
                <a:solidFill>
                  <a:schemeClr val="tx1"/>
                </a:solidFill>
                <a:latin typeface="Book Antiqua" charset="0"/>
              </a:defRPr>
            </a:lvl8pPr>
            <a:lvl9pPr marL="3886200" indent="-228600" eaLnBrk="0" fontAlgn="base" hangingPunct="0">
              <a:spcBef>
                <a:spcPct val="0"/>
              </a:spcBef>
              <a:spcAft>
                <a:spcPct val="0"/>
              </a:spcAft>
              <a:buChar char="»"/>
              <a:defRPr sz="1200">
                <a:solidFill>
                  <a:schemeClr val="tx1"/>
                </a:solidFill>
                <a:latin typeface="Book Antiqua" charset="0"/>
              </a:defRPr>
            </a:lvl9pPr>
          </a:lstStyle>
          <a:p>
            <a:pPr algn="ctr" eaLnBrk="1" hangingPunct="1">
              <a:spcBef>
                <a:spcPct val="0"/>
              </a:spcBef>
              <a:buClrTx/>
              <a:buFontTx/>
              <a:buNone/>
            </a:pPr>
            <a:r>
              <a:rPr lang="es-CO" altLang="es-CO" sz="2400">
                <a:latin typeface="Times New Roman" charset="0"/>
              </a:rPr>
              <a:t>8</a:t>
            </a:r>
            <a:endParaRPr lang="en-US" altLang="es-CO" sz="2400">
              <a:latin typeface="Times New Roman" charset="0"/>
            </a:endParaRPr>
          </a:p>
        </p:txBody>
      </p:sp>
      <p:cxnSp>
        <p:nvCxnSpPr>
          <p:cNvPr id="3" name="2 Conector recto de flecha"/>
          <p:cNvCxnSpPr/>
          <p:nvPr/>
        </p:nvCxnSpPr>
        <p:spPr bwMode="auto">
          <a:xfrm flipV="1">
            <a:off x="3962401" y="3657601"/>
            <a:ext cx="1127125" cy="574675"/>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cxnSp>
      <p:cxnSp>
        <p:nvCxnSpPr>
          <p:cNvPr id="12" name="11 Conector recto de flecha"/>
          <p:cNvCxnSpPr/>
          <p:nvPr/>
        </p:nvCxnSpPr>
        <p:spPr bwMode="auto">
          <a:xfrm flipV="1">
            <a:off x="5578476" y="3048001"/>
            <a:ext cx="1203325" cy="498475"/>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cxnSp>
      <p:cxnSp>
        <p:nvCxnSpPr>
          <p:cNvPr id="6" name="5 Conector recto de flecha"/>
          <p:cNvCxnSpPr/>
          <p:nvPr/>
        </p:nvCxnSpPr>
        <p:spPr bwMode="auto">
          <a:xfrm>
            <a:off x="3962401" y="4537075"/>
            <a:ext cx="1127125" cy="53340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cxnSp>
      <p:cxnSp>
        <p:nvCxnSpPr>
          <p:cNvPr id="8" name="7 Conector recto de flecha"/>
          <p:cNvCxnSpPr/>
          <p:nvPr/>
        </p:nvCxnSpPr>
        <p:spPr bwMode="auto">
          <a:xfrm flipV="1">
            <a:off x="5578475" y="4918075"/>
            <a:ext cx="1416050" cy="22860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cxnSp>
      <p:cxnSp>
        <p:nvCxnSpPr>
          <p:cNvPr id="10" name="9 Conector recto de flecha"/>
          <p:cNvCxnSpPr/>
          <p:nvPr/>
        </p:nvCxnSpPr>
        <p:spPr bwMode="auto">
          <a:xfrm>
            <a:off x="5638800" y="5375276"/>
            <a:ext cx="1295400" cy="568325"/>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cxnSp>
      <p:cxnSp>
        <p:nvCxnSpPr>
          <p:cNvPr id="13" name="12 Conector recto de flecha"/>
          <p:cNvCxnSpPr/>
          <p:nvPr/>
        </p:nvCxnSpPr>
        <p:spPr bwMode="auto">
          <a:xfrm>
            <a:off x="5578475" y="3657601"/>
            <a:ext cx="1263650" cy="346075"/>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cxnSp>
    </p:spTree>
    <p:extLst>
      <p:ext uri="{BB962C8B-B14F-4D97-AF65-F5344CB8AC3E}">
        <p14:creationId xmlns:p14="http://schemas.microsoft.com/office/powerpoint/2010/main" val="7038180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s-CO" altLang="es-CO" smtClean="0"/>
              <a:t>Condiciones de diseño</a:t>
            </a:r>
            <a:endParaRPr lang="en-US" altLang="es-CO" smtClean="0"/>
          </a:p>
        </p:txBody>
      </p:sp>
      <p:sp>
        <p:nvSpPr>
          <p:cNvPr id="61443" name="Rectangle 3"/>
          <p:cNvSpPr>
            <a:spLocks noGrp="1" noChangeArrowheads="1"/>
          </p:cNvSpPr>
          <p:nvPr>
            <p:ph type="body" idx="1"/>
          </p:nvPr>
        </p:nvSpPr>
        <p:spPr/>
        <p:txBody>
          <a:bodyPr/>
          <a:lstStyle/>
          <a:p>
            <a:pPr eaLnBrk="1" hangingPunct="1"/>
            <a:r>
              <a:rPr lang="es-CO" altLang="es-CO" dirty="0"/>
              <a:t>Crítica de Lucas</a:t>
            </a:r>
          </a:p>
          <a:p>
            <a:pPr eaLnBrk="1" hangingPunct="1"/>
            <a:r>
              <a:rPr lang="es-CO" altLang="es-CO" dirty="0"/>
              <a:t>Inconsistencia temporal</a:t>
            </a:r>
          </a:p>
          <a:p>
            <a:r>
              <a:rPr lang="es-CO" altLang="es-CO" dirty="0"/>
              <a:t>Reglamento vs. Discresión </a:t>
            </a:r>
            <a:r>
              <a:rPr lang="es-CO" altLang="es-CO" sz="1200" dirty="0"/>
              <a:t>https://www.policyed.org/perspectivesonpolicy/monetary-policy-rules-vs-discretion/video</a:t>
            </a:r>
            <a:endParaRPr lang="es-CO" altLang="es-CO" dirty="0"/>
          </a:p>
          <a:p>
            <a:pPr eaLnBrk="1" hangingPunct="1"/>
            <a:r>
              <a:rPr lang="es-CO" altLang="es-CO" dirty="0"/>
              <a:t>Reglamento contingente (dinámico estocástico)</a:t>
            </a:r>
          </a:p>
          <a:p>
            <a:pPr eaLnBrk="1" hangingPunct="1"/>
            <a:r>
              <a:rPr lang="es-CO" altLang="es-CO" dirty="0"/>
              <a:t>Credibilidad</a:t>
            </a:r>
          </a:p>
          <a:p>
            <a:pPr eaLnBrk="1" hangingPunct="1"/>
            <a:r>
              <a:rPr lang="es-CO" altLang="es-CO" dirty="0"/>
              <a:t>Velocidad y secuencia</a:t>
            </a:r>
          </a:p>
          <a:p>
            <a:pPr eaLnBrk="1" hangingPunct="1"/>
            <a:endParaRPr lang="en-US" altLang="es-CO" dirty="0"/>
          </a:p>
        </p:txBody>
      </p:sp>
    </p:spTree>
    <p:extLst>
      <p:ext uri="{BB962C8B-B14F-4D97-AF65-F5344CB8AC3E}">
        <p14:creationId xmlns:p14="http://schemas.microsoft.com/office/powerpoint/2010/main" val="7296689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p:txBody>
          <a:bodyPr/>
          <a:lstStyle/>
          <a:p>
            <a:pPr>
              <a:defRPr/>
            </a:pPr>
            <a:r>
              <a:rPr lang="es-CO" altLang="es-CO" dirty="0" smtClean="0"/>
              <a:t>Un reglamento contingente</a:t>
            </a:r>
          </a:p>
        </p:txBody>
      </p:sp>
      <p:sp>
        <p:nvSpPr>
          <p:cNvPr id="62467" name="Rectangle 3"/>
          <p:cNvSpPr>
            <a:spLocks noGrp="1" noChangeArrowheads="1"/>
          </p:cNvSpPr>
          <p:nvPr>
            <p:ph type="body" idx="4294967295"/>
          </p:nvPr>
        </p:nvSpPr>
        <p:spPr>
          <a:xfrm>
            <a:off x="2895600" y="1828800"/>
            <a:ext cx="7772400" cy="4114800"/>
          </a:xfrm>
        </p:spPr>
        <p:txBody>
          <a:bodyPr/>
          <a:lstStyle/>
          <a:p>
            <a:pPr marL="0" indent="0">
              <a:buNone/>
            </a:pPr>
            <a:r>
              <a:rPr lang="es-CO" altLang="es-CO" sz="2400" dirty="0"/>
              <a:t>(1)</a:t>
            </a:r>
            <a:r>
              <a:rPr lang="es-CO" altLang="es-CO" dirty="0"/>
              <a:t> U</a:t>
            </a:r>
            <a:r>
              <a:rPr lang="es-CO" altLang="es-CO" baseline="-25000" dirty="0"/>
              <a:t>gob</a:t>
            </a:r>
            <a:r>
              <a:rPr lang="es-CO" altLang="es-CO" dirty="0"/>
              <a:t> = - (y − y</a:t>
            </a:r>
            <a:r>
              <a:rPr lang="es-CO" altLang="es-CO" baseline="30000" dirty="0"/>
              <a:t>∗</a:t>
            </a:r>
            <a:r>
              <a:rPr lang="es-CO" altLang="es-CO" dirty="0"/>
              <a:t>)</a:t>
            </a:r>
            <a:r>
              <a:rPr lang="es-CO" altLang="es-CO" baseline="30000" dirty="0" smtClean="0"/>
              <a:t>2 </a:t>
            </a:r>
            <a:endParaRPr lang="es-CO" altLang="es-CO" baseline="30000" dirty="0"/>
          </a:p>
          <a:p>
            <a:pPr marL="0" indent="0">
              <a:buNone/>
            </a:pPr>
            <a:r>
              <a:rPr lang="es-CO" altLang="es-CO" sz="2400" dirty="0"/>
              <a:t>(2)</a:t>
            </a:r>
            <a:r>
              <a:rPr lang="es-CO" altLang="es-CO" dirty="0"/>
              <a:t> y = C + I</a:t>
            </a:r>
          </a:p>
          <a:p>
            <a:pPr marL="0" indent="0">
              <a:buNone/>
            </a:pPr>
            <a:r>
              <a:rPr lang="es-CO" altLang="es-CO" sz="2400" dirty="0"/>
              <a:t>(3)</a:t>
            </a:r>
            <a:r>
              <a:rPr lang="es-CO" altLang="es-CO" dirty="0"/>
              <a:t> C = </a:t>
            </a:r>
            <a:r>
              <a:rPr lang="el-GR" altLang="es-CO" dirty="0"/>
              <a:t>γ</a:t>
            </a:r>
            <a:r>
              <a:rPr lang="es-CO" altLang="es-CO" dirty="0"/>
              <a:t> + </a:t>
            </a:r>
            <a:r>
              <a:rPr lang="el-GR" altLang="es-CO" dirty="0"/>
              <a:t>δ</a:t>
            </a:r>
            <a:r>
              <a:rPr lang="es-CO" altLang="es-CO" dirty="0"/>
              <a:t>y</a:t>
            </a:r>
          </a:p>
          <a:p>
            <a:pPr marL="0" indent="0">
              <a:buNone/>
            </a:pPr>
            <a:r>
              <a:rPr lang="es-CO" altLang="es-CO" sz="2400" dirty="0"/>
              <a:t>(4)</a:t>
            </a:r>
            <a:r>
              <a:rPr lang="es-CO" altLang="es-CO" dirty="0"/>
              <a:t> I = </a:t>
            </a:r>
            <a:r>
              <a:rPr lang="el-GR" altLang="es-CO" dirty="0"/>
              <a:t>ζ</a:t>
            </a:r>
            <a:r>
              <a:rPr lang="es-CO" altLang="es-CO" dirty="0"/>
              <a:t> – </a:t>
            </a:r>
            <a:r>
              <a:rPr lang="es-CO" altLang="es-CO" dirty="0">
                <a:solidFill>
                  <a:srgbClr val="FF0000"/>
                </a:solidFill>
              </a:rPr>
              <a:t>r</a:t>
            </a:r>
            <a:r>
              <a:rPr lang="es-CO" altLang="es-CO" dirty="0"/>
              <a:t> </a:t>
            </a:r>
            <a:r>
              <a:rPr lang="el-GR" altLang="es-CO" dirty="0"/>
              <a:t>η</a:t>
            </a:r>
            <a:r>
              <a:rPr lang="es-CO" altLang="es-CO" dirty="0"/>
              <a:t> </a:t>
            </a:r>
          </a:p>
          <a:p>
            <a:pPr marL="0" indent="0">
              <a:buNone/>
            </a:pPr>
            <a:endParaRPr lang="es-CO" altLang="es-CO" dirty="0"/>
          </a:p>
          <a:p>
            <a:pPr marL="0" indent="0">
              <a:buNone/>
            </a:pPr>
            <a:r>
              <a:rPr lang="es-CO" altLang="es-CO" dirty="0"/>
              <a:t>(3) y (4) en (2) y (2) en (1)</a:t>
            </a:r>
          </a:p>
          <a:p>
            <a:pPr marL="0" indent="0">
              <a:buNone/>
            </a:pPr>
            <a:endParaRPr lang="es-CO" altLang="es-CO" dirty="0"/>
          </a:p>
          <a:p>
            <a:pPr marL="0" indent="0">
              <a:buNone/>
            </a:pPr>
            <a:r>
              <a:rPr lang="es-CO" altLang="es-CO" dirty="0"/>
              <a:t>	</a:t>
            </a:r>
          </a:p>
        </p:txBody>
      </p:sp>
    </p:spTree>
    <p:extLst>
      <p:ext uri="{BB962C8B-B14F-4D97-AF65-F5344CB8AC3E}">
        <p14:creationId xmlns:p14="http://schemas.microsoft.com/office/powerpoint/2010/main" val="14139140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p:cNvSpPr>
            <a:spLocks noGrp="1"/>
          </p:cNvSpPr>
          <p:nvPr>
            <p:ph type="title"/>
          </p:nvPr>
        </p:nvSpPr>
        <p:spPr/>
        <p:txBody>
          <a:bodyPr/>
          <a:lstStyle/>
          <a:p>
            <a:pPr>
              <a:defRPr/>
            </a:pPr>
            <a:endParaRPr lang="es-CO" altLang="es-CO" smtClean="0"/>
          </a:p>
        </p:txBody>
      </p:sp>
      <p:sp>
        <p:nvSpPr>
          <p:cNvPr id="3" name="2 Rectángulo"/>
          <p:cNvSpPr>
            <a:spLocks noRot="1" noChangeAspect="1" noMove="1" noResize="1" noEditPoints="1" noAdjustHandles="1" noChangeArrowheads="1" noChangeShapeType="1" noTextEdit="1"/>
          </p:cNvSpPr>
          <p:nvPr/>
        </p:nvSpPr>
        <p:spPr>
          <a:xfrm>
            <a:off x="2207568" y="1988840"/>
            <a:ext cx="8208912" cy="5372176"/>
          </a:xfrm>
          <a:prstGeom prst="rect">
            <a:avLst/>
          </a:prstGeom>
          <a:blipFill rotWithShape="1">
            <a:blip r:embed="rId2"/>
            <a:stretch>
              <a:fillRect l="-1114"/>
            </a:stretch>
          </a:blipFill>
        </p:spPr>
        <p:txBody>
          <a:bodyPr/>
          <a:lstStyle/>
          <a:p>
            <a:pPr>
              <a:defRPr/>
            </a:pPr>
            <a:r>
              <a:rPr lang="es-CO">
                <a:noFill/>
                <a:latin typeface="Arial" pitchFamily="34" charset="0"/>
              </a:rPr>
              <a:t> </a:t>
            </a:r>
          </a:p>
        </p:txBody>
      </p:sp>
      <p:sp>
        <p:nvSpPr>
          <p:cNvPr id="2" name="1 Rectángulo"/>
          <p:cNvSpPr/>
          <p:nvPr/>
        </p:nvSpPr>
        <p:spPr bwMode="auto">
          <a:xfrm>
            <a:off x="2022837" y="4119779"/>
            <a:ext cx="3427937" cy="369332"/>
          </a:xfrm>
          <a:prstGeom prst="rect">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anchor="ctr">
            <a:spAutoFit/>
          </a:bodyPr>
          <a:lstStyle/>
          <a:p>
            <a:pPr>
              <a:defRPr/>
            </a:pPr>
            <a:endParaRPr lang="es-CO">
              <a:latin typeface="Arial" pitchFamily="34" charset="0"/>
            </a:endParaRPr>
          </a:p>
        </p:txBody>
      </p:sp>
    </p:spTree>
    <p:extLst>
      <p:ext uri="{BB962C8B-B14F-4D97-AF65-F5344CB8AC3E}">
        <p14:creationId xmlns:p14="http://schemas.microsoft.com/office/powerpoint/2010/main" val="17472204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 Título"/>
          <p:cNvSpPr>
            <a:spLocks noGrp="1"/>
          </p:cNvSpPr>
          <p:nvPr>
            <p:ph type="title"/>
          </p:nvPr>
        </p:nvSpPr>
        <p:spPr/>
        <p:txBody>
          <a:bodyPr/>
          <a:lstStyle/>
          <a:p>
            <a:pPr>
              <a:defRPr/>
            </a:pPr>
            <a:endParaRPr lang="es-CO" altLang="es-CO" smtClean="0"/>
          </a:p>
        </p:txBody>
      </p:sp>
      <p:sp>
        <p:nvSpPr>
          <p:cNvPr id="64515" name="3 Marcador de contenido"/>
          <p:cNvSpPr>
            <a:spLocks noGrp="1"/>
          </p:cNvSpPr>
          <p:nvPr>
            <p:ph idx="1"/>
          </p:nvPr>
        </p:nvSpPr>
        <p:spPr/>
        <p:txBody>
          <a:bodyPr/>
          <a:lstStyle/>
          <a:p>
            <a:r>
              <a:rPr lang="es-CO" altLang="es-CO"/>
              <a:t>Realidad </a:t>
            </a:r>
          </a:p>
          <a:p>
            <a:pPr lvl="1"/>
            <a:r>
              <a:rPr lang="es-CO" altLang="es-CO"/>
              <a:t>Estocástica (vs. Determinística)</a:t>
            </a:r>
          </a:p>
          <a:p>
            <a:pPr lvl="1"/>
            <a:r>
              <a:rPr lang="es-CO" altLang="es-CO"/>
              <a:t>Dinámica (vs. Estática)</a:t>
            </a:r>
          </a:p>
          <a:p>
            <a:pPr lvl="1"/>
            <a:endParaRPr lang="es-CO" altLang="es-CO"/>
          </a:p>
          <a:p>
            <a:pPr lvl="1"/>
            <a:endParaRPr lang="es-CO" altLang="es-CO"/>
          </a:p>
        </p:txBody>
      </p:sp>
    </p:spTree>
    <p:extLst>
      <p:ext uri="{BB962C8B-B14F-4D97-AF65-F5344CB8AC3E}">
        <p14:creationId xmlns:p14="http://schemas.microsoft.com/office/powerpoint/2010/main" val="8424619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p:cNvSpPr>
            <a:spLocks noGrp="1"/>
          </p:cNvSpPr>
          <p:nvPr>
            <p:ph type="title"/>
          </p:nvPr>
        </p:nvSpPr>
        <p:spPr/>
        <p:txBody>
          <a:bodyPr/>
          <a:lstStyle/>
          <a:p>
            <a:pPr>
              <a:defRPr/>
            </a:pPr>
            <a:r>
              <a:rPr lang="es-CO" altLang="es-CO" dirty="0" smtClean="0"/>
              <a:t>Un reglamento más complicado</a:t>
            </a:r>
          </a:p>
        </p:txBody>
      </p:sp>
      <p:sp>
        <p:nvSpPr>
          <p:cNvPr id="65539" name="Rectangle 3"/>
          <p:cNvSpPr>
            <a:spLocks noGrp="1" noChangeArrowheads="1"/>
          </p:cNvSpPr>
          <p:nvPr>
            <p:ph type="body" idx="4294967295"/>
          </p:nvPr>
        </p:nvSpPr>
        <p:spPr>
          <a:xfrm>
            <a:off x="1524000" y="1981200"/>
            <a:ext cx="7772400" cy="4114800"/>
          </a:xfrm>
        </p:spPr>
        <p:txBody>
          <a:bodyPr>
            <a:normAutofit fontScale="92500" lnSpcReduction="10000"/>
          </a:bodyPr>
          <a:lstStyle/>
          <a:p>
            <a:pPr marL="0" indent="0">
              <a:buNone/>
            </a:pPr>
            <a:r>
              <a:rPr lang="es-CO" altLang="es-CO" sz="2400" dirty="0"/>
              <a:t>(1)</a:t>
            </a:r>
            <a:r>
              <a:rPr lang="es-CO" altLang="es-CO" dirty="0"/>
              <a:t> U</a:t>
            </a:r>
            <a:r>
              <a:rPr lang="es-CO" altLang="es-CO" baseline="-25000" dirty="0"/>
              <a:t>gob</a:t>
            </a:r>
            <a:r>
              <a:rPr lang="es-CO" altLang="es-CO" dirty="0"/>
              <a:t> = -{</a:t>
            </a:r>
            <a:r>
              <a:rPr lang="el-GR" altLang="es-CO" dirty="0"/>
              <a:t>α</a:t>
            </a:r>
            <a:r>
              <a:rPr lang="es-CO" altLang="es-CO" dirty="0"/>
              <a:t>(y − y</a:t>
            </a:r>
            <a:r>
              <a:rPr lang="es-CO" altLang="es-CO" baseline="30000" dirty="0"/>
              <a:t>∗</a:t>
            </a:r>
            <a:r>
              <a:rPr lang="es-CO" altLang="es-CO" dirty="0"/>
              <a:t>)</a:t>
            </a:r>
            <a:r>
              <a:rPr lang="es-CO" altLang="es-CO" baseline="30000" dirty="0"/>
              <a:t>2</a:t>
            </a:r>
            <a:r>
              <a:rPr lang="es-CO" altLang="es-CO" dirty="0"/>
              <a:t> + β(π-π</a:t>
            </a:r>
            <a:r>
              <a:rPr lang="es-CO" altLang="es-CO" baseline="30000" dirty="0"/>
              <a:t>∗</a:t>
            </a:r>
            <a:r>
              <a:rPr lang="es-CO" altLang="es-CO" dirty="0"/>
              <a:t>)</a:t>
            </a:r>
            <a:r>
              <a:rPr lang="es-CO" altLang="es-CO" baseline="30000" dirty="0"/>
              <a:t>2</a:t>
            </a:r>
            <a:r>
              <a:rPr lang="es-CO" altLang="es-CO" dirty="0"/>
              <a:t>}</a:t>
            </a:r>
            <a:endParaRPr lang="es-CO" altLang="es-CO" baseline="30000" dirty="0"/>
          </a:p>
          <a:p>
            <a:pPr marL="0" indent="0">
              <a:buNone/>
            </a:pPr>
            <a:r>
              <a:rPr lang="es-CO" altLang="es-CO" sz="2400" dirty="0"/>
              <a:t>(2)</a:t>
            </a:r>
            <a:r>
              <a:rPr lang="es-CO" altLang="es-CO" dirty="0"/>
              <a:t> y = C + I</a:t>
            </a:r>
          </a:p>
          <a:p>
            <a:pPr marL="0" indent="0">
              <a:buNone/>
            </a:pPr>
            <a:r>
              <a:rPr lang="es-CO" altLang="es-CO" sz="2400" dirty="0"/>
              <a:t>(3)</a:t>
            </a:r>
            <a:r>
              <a:rPr lang="es-CO" altLang="es-CO" dirty="0"/>
              <a:t> C = </a:t>
            </a:r>
            <a:r>
              <a:rPr lang="el-GR" altLang="es-CO" dirty="0"/>
              <a:t>γ</a:t>
            </a:r>
            <a:r>
              <a:rPr lang="es-CO" altLang="es-CO" dirty="0"/>
              <a:t> + </a:t>
            </a:r>
            <a:r>
              <a:rPr lang="el-GR" altLang="es-CO" dirty="0"/>
              <a:t>δ</a:t>
            </a:r>
            <a:r>
              <a:rPr lang="es-CO" altLang="es-CO" dirty="0"/>
              <a:t>y</a:t>
            </a:r>
          </a:p>
          <a:p>
            <a:pPr marL="0" indent="0">
              <a:buNone/>
            </a:pPr>
            <a:r>
              <a:rPr lang="es-CO" altLang="es-CO" sz="2400" dirty="0"/>
              <a:t>(4)</a:t>
            </a:r>
            <a:r>
              <a:rPr lang="es-CO" altLang="es-CO" dirty="0"/>
              <a:t> I = </a:t>
            </a:r>
            <a:r>
              <a:rPr lang="el-GR" altLang="es-CO" dirty="0"/>
              <a:t>ζ</a:t>
            </a:r>
            <a:r>
              <a:rPr lang="es-CO" altLang="es-CO" dirty="0"/>
              <a:t> – r </a:t>
            </a:r>
            <a:r>
              <a:rPr lang="el-GR" altLang="es-CO" dirty="0"/>
              <a:t>η</a:t>
            </a:r>
            <a:r>
              <a:rPr lang="es-CO" altLang="es-CO" dirty="0"/>
              <a:t> </a:t>
            </a:r>
          </a:p>
          <a:p>
            <a:pPr marL="0" indent="0">
              <a:buNone/>
            </a:pPr>
            <a:r>
              <a:rPr lang="es-CO" altLang="es-CO" sz="2400" dirty="0"/>
              <a:t>(5)</a:t>
            </a:r>
            <a:r>
              <a:rPr lang="es-CO" altLang="es-CO" dirty="0"/>
              <a:t> </a:t>
            </a:r>
            <a:r>
              <a:rPr lang="el-GR" altLang="es-CO" dirty="0"/>
              <a:t>π</a:t>
            </a:r>
            <a:r>
              <a:rPr lang="es-CO" altLang="es-CO" dirty="0"/>
              <a:t> =  </a:t>
            </a:r>
            <a:r>
              <a:rPr lang="el-GR" altLang="es-CO" dirty="0"/>
              <a:t>θ</a:t>
            </a:r>
            <a:r>
              <a:rPr lang="es-CO" altLang="es-CO" dirty="0"/>
              <a:t> - r</a:t>
            </a:r>
            <a:r>
              <a:rPr lang="el-GR" altLang="es-CO" dirty="0"/>
              <a:t>λ</a:t>
            </a:r>
            <a:endParaRPr lang="es-CO" altLang="es-CO" dirty="0"/>
          </a:p>
          <a:p>
            <a:pPr marL="0" indent="0">
              <a:buNone/>
            </a:pPr>
            <a:endParaRPr lang="es-CO" altLang="es-CO" dirty="0"/>
          </a:p>
          <a:p>
            <a:pPr marL="0" indent="0">
              <a:buNone/>
            </a:pPr>
            <a:r>
              <a:rPr lang="es-CO" altLang="es-CO" dirty="0"/>
              <a:t>(3) y (4) en (2) y (2) en (1)</a:t>
            </a:r>
          </a:p>
          <a:p>
            <a:pPr marL="0" indent="0">
              <a:buNone/>
            </a:pPr>
            <a:endParaRPr lang="es-CO" altLang="es-CO" dirty="0"/>
          </a:p>
          <a:p>
            <a:pPr marL="0" indent="0">
              <a:buNone/>
            </a:pPr>
            <a:r>
              <a:rPr lang="es-CO" altLang="es-CO" dirty="0"/>
              <a:t>	</a:t>
            </a:r>
          </a:p>
        </p:txBody>
      </p:sp>
    </p:spTree>
    <p:extLst>
      <p:ext uri="{BB962C8B-B14F-4D97-AF65-F5344CB8AC3E}">
        <p14:creationId xmlns:p14="http://schemas.microsoft.com/office/powerpoint/2010/main" val="8985946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Título"/>
          <p:cNvSpPr>
            <a:spLocks noGrp="1"/>
          </p:cNvSpPr>
          <p:nvPr>
            <p:ph type="title"/>
          </p:nvPr>
        </p:nvSpPr>
        <p:spPr/>
        <p:txBody>
          <a:bodyPr/>
          <a:lstStyle/>
          <a:p>
            <a:pPr>
              <a:defRPr/>
            </a:pPr>
            <a:endParaRPr lang="es-CO" altLang="es-CO" smtClean="0"/>
          </a:p>
        </p:txBody>
      </p:sp>
      <p:sp>
        <p:nvSpPr>
          <p:cNvPr id="3" name="2 Rectángulo"/>
          <p:cNvSpPr>
            <a:spLocks noRot="1" noChangeAspect="1" noMove="1" noResize="1" noEditPoints="1" noAdjustHandles="1" noChangeArrowheads="1" noChangeShapeType="1" noTextEdit="1"/>
          </p:cNvSpPr>
          <p:nvPr/>
        </p:nvSpPr>
        <p:spPr>
          <a:xfrm>
            <a:off x="2207568" y="1988840"/>
            <a:ext cx="8208912" cy="4763740"/>
          </a:xfrm>
          <a:prstGeom prst="rect">
            <a:avLst/>
          </a:prstGeom>
          <a:blipFill rotWithShape="1">
            <a:blip r:embed="rId2"/>
            <a:stretch>
              <a:fillRect l="-1114"/>
            </a:stretch>
          </a:blipFill>
        </p:spPr>
        <p:txBody>
          <a:bodyPr/>
          <a:lstStyle/>
          <a:p>
            <a:pPr>
              <a:defRPr/>
            </a:pPr>
            <a:r>
              <a:rPr lang="es-CO">
                <a:noFill/>
                <a:latin typeface="Arial" pitchFamily="34" charset="0"/>
              </a:rPr>
              <a:t> </a:t>
            </a:r>
          </a:p>
        </p:txBody>
      </p:sp>
    </p:spTree>
    <p:extLst>
      <p:ext uri="{BB962C8B-B14F-4D97-AF65-F5344CB8AC3E}">
        <p14:creationId xmlns:p14="http://schemas.microsoft.com/office/powerpoint/2010/main" val="1576083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ltLang="es-CO" dirty="0" smtClean="0"/>
              <a:t>Base monetaria. Dos definiciones</a:t>
            </a:r>
            <a:endParaRPr lang="en-US" dirty="0"/>
          </a:p>
        </p:txBody>
      </p:sp>
      <p:sp>
        <p:nvSpPr>
          <p:cNvPr id="3" name="TextBox 2"/>
          <p:cNvSpPr txBox="1"/>
          <p:nvPr/>
        </p:nvSpPr>
        <p:spPr>
          <a:xfrm>
            <a:off x="3123211" y="2315688"/>
            <a:ext cx="4310795" cy="2616101"/>
          </a:xfrm>
          <a:prstGeom prst="rect">
            <a:avLst/>
          </a:prstGeom>
          <a:noFill/>
        </p:spPr>
        <p:txBody>
          <a:bodyPr wrap="none" rtlCol="0">
            <a:spAutoFit/>
          </a:bodyPr>
          <a:lstStyle/>
          <a:p>
            <a:pPr>
              <a:defRPr/>
            </a:pPr>
            <a:r>
              <a:rPr lang="es-ES" altLang="es-CO" sz="2800" dirty="0" smtClean="0"/>
              <a:t>Fuentes</a:t>
            </a:r>
            <a:r>
              <a:rPr lang="es-ES" altLang="es-CO" sz="2800" dirty="0"/>
              <a:t>:</a:t>
            </a:r>
          </a:p>
          <a:p>
            <a:pPr>
              <a:buFont typeface="Wingdings" charset="2"/>
              <a:buNone/>
              <a:defRPr/>
            </a:pPr>
            <a:r>
              <a:rPr lang="es-ES" altLang="es-CO" sz="2800" b="1" dirty="0"/>
              <a:t>		</a:t>
            </a:r>
            <a:r>
              <a:rPr lang="es-ES" altLang="es-CO" sz="3600" b="1" dirty="0"/>
              <a:t>B = A - PNM</a:t>
            </a:r>
          </a:p>
          <a:p>
            <a:pPr>
              <a:defRPr/>
            </a:pPr>
            <a:r>
              <a:rPr lang="es-ES" altLang="es-CO" sz="2800" dirty="0"/>
              <a:t>Usos:</a:t>
            </a:r>
          </a:p>
          <a:p>
            <a:pPr>
              <a:buFont typeface="Wingdings" charset="2"/>
              <a:buNone/>
              <a:defRPr/>
            </a:pPr>
            <a:r>
              <a:rPr lang="es-ES" altLang="es-CO" sz="2800" b="1" dirty="0"/>
              <a:t>		</a:t>
            </a:r>
            <a:r>
              <a:rPr lang="es-ES" altLang="es-CO" sz="3600" b="1" dirty="0"/>
              <a:t>B = E + R</a:t>
            </a:r>
          </a:p>
          <a:p>
            <a:pPr>
              <a:defRPr/>
            </a:pPr>
            <a:endParaRPr lang="es-ES" altLang="es-CO" b="1" dirty="0"/>
          </a:p>
          <a:p>
            <a:endParaRPr lang="en-US" dirty="0"/>
          </a:p>
        </p:txBody>
      </p:sp>
    </p:spTree>
    <p:extLst>
      <p:ext uri="{BB962C8B-B14F-4D97-AF65-F5344CB8AC3E}">
        <p14:creationId xmlns:p14="http://schemas.microsoft.com/office/powerpoint/2010/main" val="21373379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s-CO" altLang="es-CO" smtClean="0"/>
              <a:t>Condiciones de diseño</a:t>
            </a:r>
            <a:endParaRPr lang="en-US" altLang="es-CO" smtClean="0"/>
          </a:p>
        </p:txBody>
      </p:sp>
      <p:sp>
        <p:nvSpPr>
          <p:cNvPr id="67587" name="Rectangle 3"/>
          <p:cNvSpPr>
            <a:spLocks noGrp="1" noChangeArrowheads="1"/>
          </p:cNvSpPr>
          <p:nvPr>
            <p:ph type="body" idx="1"/>
          </p:nvPr>
        </p:nvSpPr>
        <p:spPr/>
        <p:txBody>
          <a:bodyPr/>
          <a:lstStyle/>
          <a:p>
            <a:pPr eaLnBrk="1" hangingPunct="1"/>
            <a:r>
              <a:rPr lang="es-CO" altLang="es-CO"/>
              <a:t>Crítica de Lucas</a:t>
            </a:r>
          </a:p>
          <a:p>
            <a:pPr eaLnBrk="1" hangingPunct="1"/>
            <a:r>
              <a:rPr lang="es-CO" altLang="es-CO"/>
              <a:t>Inconsistencia temporal</a:t>
            </a:r>
          </a:p>
          <a:p>
            <a:pPr eaLnBrk="1" hangingPunct="1"/>
            <a:r>
              <a:rPr lang="es-CO" altLang="es-CO"/>
              <a:t>Reglamento vs. discresión</a:t>
            </a:r>
          </a:p>
          <a:p>
            <a:pPr eaLnBrk="1" hangingPunct="1"/>
            <a:r>
              <a:rPr lang="es-CO" altLang="es-CO"/>
              <a:t>Reglamento contingente (dinámico estocástico)</a:t>
            </a:r>
          </a:p>
          <a:p>
            <a:pPr eaLnBrk="1" hangingPunct="1"/>
            <a:r>
              <a:rPr lang="es-CO" altLang="es-CO"/>
              <a:t>Credibilidad</a:t>
            </a:r>
          </a:p>
          <a:p>
            <a:pPr eaLnBrk="1" hangingPunct="1"/>
            <a:r>
              <a:rPr lang="es-CO" altLang="es-CO"/>
              <a:t>Velocidad y secuencia</a:t>
            </a:r>
          </a:p>
          <a:p>
            <a:pPr eaLnBrk="1" hangingPunct="1"/>
            <a:endParaRPr lang="en-US" altLang="es-CO"/>
          </a:p>
        </p:txBody>
      </p:sp>
    </p:spTree>
    <p:extLst>
      <p:ext uri="{BB962C8B-B14F-4D97-AF65-F5344CB8AC3E}">
        <p14:creationId xmlns:p14="http://schemas.microsoft.com/office/powerpoint/2010/main" val="259769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s-CO" altLang="es-CO" dirty="0" smtClean="0"/>
              <a:t>Instrumentos de política son mejores cuando</a:t>
            </a:r>
            <a:r>
              <a:rPr lang="mr-IN" altLang="es-CO" dirty="0" smtClean="0"/>
              <a:t>…</a:t>
            </a:r>
            <a:endParaRPr lang="en-US" altLang="es-CO" dirty="0" smtClean="0"/>
          </a:p>
        </p:txBody>
      </p:sp>
      <p:sp>
        <p:nvSpPr>
          <p:cNvPr id="68611" name="Rectangle 3"/>
          <p:cNvSpPr>
            <a:spLocks noGrp="1" noChangeArrowheads="1"/>
          </p:cNvSpPr>
          <p:nvPr>
            <p:ph type="body" idx="1"/>
          </p:nvPr>
        </p:nvSpPr>
        <p:spPr/>
        <p:txBody>
          <a:bodyPr/>
          <a:lstStyle/>
          <a:p>
            <a:pPr eaLnBrk="1" hangingPunct="1"/>
            <a:r>
              <a:rPr lang="es-CO" altLang="es-CO" dirty="0"/>
              <a:t>Controlables</a:t>
            </a:r>
          </a:p>
          <a:p>
            <a:pPr eaLnBrk="1" hangingPunct="1"/>
            <a:r>
              <a:rPr lang="es-CO" altLang="es-CO" dirty="0"/>
              <a:t>Automáticos</a:t>
            </a:r>
          </a:p>
          <a:p>
            <a:pPr eaLnBrk="1" hangingPunct="1"/>
            <a:r>
              <a:rPr lang="es-CO" altLang="es-CO" dirty="0"/>
              <a:t>Relación estable con metas-objetivos</a:t>
            </a:r>
          </a:p>
        </p:txBody>
      </p:sp>
    </p:spTree>
    <p:extLst>
      <p:ext uri="{BB962C8B-B14F-4D97-AF65-F5344CB8AC3E}">
        <p14:creationId xmlns:p14="http://schemas.microsoft.com/office/powerpoint/2010/main" val="6550653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2 Título"/>
          <p:cNvSpPr>
            <a:spLocks noGrp="1"/>
          </p:cNvSpPr>
          <p:nvPr>
            <p:ph type="title"/>
          </p:nvPr>
        </p:nvSpPr>
        <p:spPr/>
        <p:txBody>
          <a:bodyPr/>
          <a:lstStyle/>
          <a:p>
            <a:pPr>
              <a:defRPr/>
            </a:pPr>
            <a:endParaRPr lang="es-CO" altLang="es-CO" smtClean="0"/>
          </a:p>
        </p:txBody>
      </p:sp>
      <p:sp>
        <p:nvSpPr>
          <p:cNvPr id="69635" name="3 Marcador de contenido"/>
          <p:cNvSpPr>
            <a:spLocks noGrp="1"/>
          </p:cNvSpPr>
          <p:nvPr>
            <p:ph idx="1"/>
          </p:nvPr>
        </p:nvSpPr>
        <p:spPr/>
        <p:txBody>
          <a:bodyPr/>
          <a:lstStyle/>
          <a:p>
            <a:r>
              <a:rPr lang="es-CO" altLang="es-CO"/>
              <a:t>Qué no hace la política monetaria</a:t>
            </a:r>
          </a:p>
        </p:txBody>
      </p:sp>
    </p:spTree>
    <p:extLst>
      <p:ext uri="{BB962C8B-B14F-4D97-AF65-F5344CB8AC3E}">
        <p14:creationId xmlns:p14="http://schemas.microsoft.com/office/powerpoint/2010/main" val="16823646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Diseño</a:t>
            </a:r>
            <a:r>
              <a:rPr lang="en-US" dirty="0" smtClean="0">
                <a:solidFill>
                  <a:srgbClr val="FF0000"/>
                </a:solidFill>
              </a:rPr>
              <a:t> </a:t>
            </a:r>
            <a:r>
              <a:rPr lang="en-US" dirty="0" err="1" smtClean="0"/>
              <a:t>óptimo</a:t>
            </a:r>
            <a:r>
              <a:rPr lang="en-US" dirty="0" smtClean="0"/>
              <a:t> contra </a:t>
            </a:r>
            <a:r>
              <a:rPr lang="en-US" dirty="0" err="1" smtClean="0">
                <a:solidFill>
                  <a:srgbClr val="FF0000"/>
                </a:solidFill>
              </a:rPr>
              <a:t>reforma</a:t>
            </a:r>
            <a:r>
              <a:rPr lang="en-US" dirty="0" smtClean="0">
                <a:solidFill>
                  <a:srgbClr val="FF0000"/>
                </a:solidFill>
              </a:rPr>
              <a:t> </a:t>
            </a:r>
            <a:r>
              <a:rPr lang="en-US" b="1" dirty="0" err="1" smtClean="0"/>
              <a:t>óptima</a:t>
            </a:r>
            <a:endParaRPr lang="en-US" b="1" dirty="0"/>
          </a:p>
        </p:txBody>
      </p:sp>
    </p:spTree>
    <p:extLst>
      <p:ext uri="{BB962C8B-B14F-4D97-AF65-F5344CB8AC3E}">
        <p14:creationId xmlns:p14="http://schemas.microsoft.com/office/powerpoint/2010/main" val="17323374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CO" dirty="0"/>
              <a:t>Cómo se hace política monetaria en colombia</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5167513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pPr>
              <a:buFont typeface="Arial" charset="0"/>
              <a:buChar char="•"/>
              <a:defRPr/>
            </a:pPr>
            <a:r>
              <a:rPr lang="es-CO" dirty="0" smtClean="0"/>
              <a:t>“A la </a:t>
            </a:r>
            <a:r>
              <a:rPr lang="es-CO" dirty="0"/>
              <a:t>caza de transacciones” </a:t>
            </a:r>
            <a:r>
              <a:rPr lang="es-CO" dirty="0" smtClean="0"/>
              <a:t>- M1 </a:t>
            </a:r>
            <a:endParaRPr lang="es-CO" dirty="0"/>
          </a:p>
          <a:p>
            <a:pPr lvl="1">
              <a:buFont typeface="Arial" charset="0"/>
              <a:buChar char="•"/>
              <a:defRPr/>
            </a:pPr>
            <a:r>
              <a:rPr lang="es-CO" dirty="0"/>
              <a:t>Inflación persistente. </a:t>
            </a:r>
            <a:r>
              <a:rPr lang="es-CO" dirty="0" smtClean="0"/>
              <a:t>Estructural</a:t>
            </a:r>
          </a:p>
          <a:p>
            <a:pPr lvl="1">
              <a:buFont typeface="Arial" charset="0"/>
              <a:buChar char="•"/>
              <a:defRPr/>
            </a:pPr>
            <a:r>
              <a:rPr lang="es-CO" dirty="0" smtClean="0"/>
              <a:t>Uruguay </a:t>
            </a:r>
            <a:r>
              <a:rPr lang="mr-IN" dirty="0" smtClean="0"/>
              <a:t>–</a:t>
            </a:r>
            <a:r>
              <a:rPr lang="es-CO" dirty="0" smtClean="0"/>
              <a:t> M1 hasta el 4 de septiembre</a:t>
            </a:r>
          </a:p>
          <a:p>
            <a:pPr marL="457200" lvl="1" indent="0">
              <a:buNone/>
              <a:defRPr/>
            </a:pPr>
            <a:endParaRPr lang="es-CO" dirty="0"/>
          </a:p>
          <a:p>
            <a:pPr>
              <a:buFont typeface="Arial" charset="0"/>
              <a:buChar char="•"/>
              <a:defRPr/>
            </a:pPr>
            <a:r>
              <a:rPr lang="es-CO" b="1" dirty="0" smtClean="0">
                <a:solidFill>
                  <a:srgbClr val="FF0000"/>
                </a:solidFill>
              </a:rPr>
              <a:t>Inflación </a:t>
            </a:r>
            <a:r>
              <a:rPr lang="es-CO" b="1" dirty="0">
                <a:solidFill>
                  <a:srgbClr val="FF0000"/>
                </a:solidFill>
              </a:rPr>
              <a:t>objetivo</a:t>
            </a:r>
          </a:p>
          <a:p>
            <a:pPr lvl="1">
              <a:buFont typeface="Arial" charset="0"/>
              <a:buChar char="•"/>
              <a:defRPr/>
            </a:pPr>
            <a:r>
              <a:rPr lang="es-CO" dirty="0"/>
              <a:t>Meta de inflación (Empleo, producto)</a:t>
            </a:r>
          </a:p>
          <a:p>
            <a:pPr lvl="1">
              <a:buFont typeface="Arial" charset="0"/>
              <a:buChar char="•"/>
              <a:defRPr/>
            </a:pPr>
            <a:r>
              <a:rPr lang="es-CO" dirty="0"/>
              <a:t>Conocida, publicada, criterios de manejo conocidos</a:t>
            </a:r>
          </a:p>
          <a:p>
            <a:pPr lvl="1">
              <a:buFont typeface="Arial" charset="0"/>
              <a:buChar char="•"/>
              <a:defRPr/>
            </a:pPr>
            <a:r>
              <a:rPr lang="es-CO" dirty="0"/>
              <a:t>M1, la inflación, el tipo de cambio son un </a:t>
            </a:r>
            <a:r>
              <a:rPr lang="es-CO" dirty="0">
                <a:solidFill>
                  <a:srgbClr val="FF0000"/>
                </a:solidFill>
              </a:rPr>
              <a:t>dato</a:t>
            </a:r>
          </a:p>
          <a:p>
            <a:pPr lvl="1">
              <a:buFont typeface="Arial" charset="0"/>
              <a:buChar char="•"/>
              <a:defRPr/>
            </a:pPr>
            <a:r>
              <a:rPr lang="es-CO" dirty="0"/>
              <a:t>Ancla. Expectativas</a:t>
            </a:r>
          </a:p>
          <a:p>
            <a:pPr lvl="1">
              <a:buFont typeface="Arial" charset="0"/>
              <a:buChar char="•"/>
              <a:defRPr/>
            </a:pPr>
            <a:r>
              <a:rPr lang="es-CO" dirty="0" smtClean="0"/>
              <a:t>Instrumento: TASA </a:t>
            </a:r>
            <a:r>
              <a:rPr lang="es-CO" dirty="0"/>
              <a:t>DE INTERÉS DE INTERVENCIÓN</a:t>
            </a:r>
          </a:p>
          <a:p>
            <a:endParaRPr lang="en-US" dirty="0"/>
          </a:p>
        </p:txBody>
      </p:sp>
    </p:spTree>
    <p:extLst>
      <p:ext uri="{BB962C8B-B14F-4D97-AF65-F5344CB8AC3E}">
        <p14:creationId xmlns:p14="http://schemas.microsoft.com/office/powerpoint/2010/main" val="14093857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Inflación</a:t>
            </a:r>
            <a:r>
              <a:rPr lang="en-US" dirty="0" smtClean="0"/>
              <a:t> y </a:t>
            </a:r>
            <a:r>
              <a:rPr lang="en-US" dirty="0" err="1" smtClean="0"/>
              <a:t>metas</a:t>
            </a:r>
            <a:endParaRPr lang="en-US" dirty="0"/>
          </a:p>
        </p:txBody>
      </p:sp>
      <p:pic>
        <p:nvPicPr>
          <p:cNvPr id="5" name="Picture 4"/>
          <p:cNvPicPr>
            <a:picLocks noChangeAspect="1"/>
          </p:cNvPicPr>
          <p:nvPr/>
        </p:nvPicPr>
        <p:blipFill>
          <a:blip r:embed="rId2"/>
          <a:stretch>
            <a:fillRect/>
          </a:stretch>
        </p:blipFill>
        <p:spPr>
          <a:xfrm>
            <a:off x="2170462" y="1690688"/>
            <a:ext cx="7851075" cy="4697596"/>
          </a:xfrm>
          <a:prstGeom prst="rect">
            <a:avLst/>
          </a:prstGeom>
        </p:spPr>
      </p:pic>
    </p:spTree>
    <p:extLst>
      <p:ext uri="{BB962C8B-B14F-4D97-AF65-F5344CB8AC3E}">
        <p14:creationId xmlns:p14="http://schemas.microsoft.com/office/powerpoint/2010/main" val="8428776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Tasa</a:t>
            </a:r>
            <a:r>
              <a:rPr lang="en-US" dirty="0" smtClean="0"/>
              <a:t> de </a:t>
            </a:r>
            <a:r>
              <a:rPr lang="en-US" dirty="0" err="1" smtClean="0"/>
              <a:t>intervención</a:t>
            </a:r>
            <a:r>
              <a:rPr lang="en-US" dirty="0" smtClean="0"/>
              <a:t> de </a:t>
            </a:r>
            <a:r>
              <a:rPr lang="en-US" dirty="0" err="1" smtClean="0"/>
              <a:t>política</a:t>
            </a:r>
            <a:r>
              <a:rPr lang="en-US" dirty="0" smtClean="0"/>
              <a:t> </a:t>
            </a:r>
            <a:r>
              <a:rPr lang="en-US" dirty="0" err="1" smtClean="0"/>
              <a:t>monetaria</a:t>
            </a:r>
            <a:endParaRPr lang="en-US" dirty="0"/>
          </a:p>
        </p:txBody>
      </p:sp>
      <p:sp>
        <p:nvSpPr>
          <p:cNvPr id="4" name="Content Placeholder 3"/>
          <p:cNvSpPr>
            <a:spLocks noGrp="1"/>
          </p:cNvSpPr>
          <p:nvPr>
            <p:ph idx="1"/>
          </p:nvPr>
        </p:nvSpPr>
        <p:spPr/>
        <p:txBody>
          <a:bodyPr/>
          <a:lstStyle/>
          <a:p>
            <a:pPr marL="0" indent="0" algn="just">
              <a:buNone/>
            </a:pPr>
            <a:r>
              <a:rPr lang="en-US" dirty="0" smtClean="0"/>
              <a:t>“</a:t>
            </a:r>
            <a:r>
              <a:rPr lang="en-US" dirty="0"/>
              <a:t>La </a:t>
            </a:r>
            <a:r>
              <a:rPr lang="en-US" dirty="0" err="1"/>
              <a:t>tasa</a:t>
            </a:r>
            <a:r>
              <a:rPr lang="en-US" dirty="0"/>
              <a:t> de </a:t>
            </a:r>
            <a:r>
              <a:rPr lang="en-US" dirty="0" err="1"/>
              <a:t>intervención</a:t>
            </a:r>
            <a:r>
              <a:rPr lang="en-US" dirty="0"/>
              <a:t> de </a:t>
            </a:r>
            <a:r>
              <a:rPr lang="en-US" dirty="0" err="1"/>
              <a:t>política</a:t>
            </a:r>
            <a:r>
              <a:rPr lang="en-US" dirty="0"/>
              <a:t> </a:t>
            </a:r>
            <a:r>
              <a:rPr lang="en-US" dirty="0" err="1"/>
              <a:t>monetaria</a:t>
            </a:r>
            <a:r>
              <a:rPr lang="en-US" dirty="0"/>
              <a:t> </a:t>
            </a:r>
            <a:r>
              <a:rPr lang="en-US" dirty="0" err="1"/>
              <a:t>es</a:t>
            </a:r>
            <a:r>
              <a:rPr lang="en-US" dirty="0"/>
              <a:t> la </a:t>
            </a:r>
            <a:r>
              <a:rPr lang="en-US" dirty="0" err="1"/>
              <a:t>tasa</a:t>
            </a:r>
            <a:r>
              <a:rPr lang="en-US" dirty="0"/>
              <a:t> de </a:t>
            </a:r>
            <a:r>
              <a:rPr lang="en-US" dirty="0" err="1"/>
              <a:t>interés</a:t>
            </a:r>
            <a:r>
              <a:rPr lang="en-US" dirty="0"/>
              <a:t> </a:t>
            </a:r>
            <a:r>
              <a:rPr lang="en-US" dirty="0" err="1">
                <a:solidFill>
                  <a:srgbClr val="FF0000"/>
                </a:solidFill>
              </a:rPr>
              <a:t>mínima</a:t>
            </a:r>
            <a:r>
              <a:rPr lang="en-US" dirty="0">
                <a:solidFill>
                  <a:srgbClr val="FF0000"/>
                </a:solidFill>
              </a:rPr>
              <a:t> </a:t>
            </a:r>
            <a:r>
              <a:rPr lang="en-US" dirty="0"/>
              <a:t>que el Banco de la </a:t>
            </a:r>
            <a:r>
              <a:rPr lang="en-US" dirty="0" err="1"/>
              <a:t>República</a:t>
            </a:r>
            <a:r>
              <a:rPr lang="en-US" dirty="0"/>
              <a:t> </a:t>
            </a:r>
            <a:r>
              <a:rPr lang="en-US" dirty="0">
                <a:solidFill>
                  <a:srgbClr val="FF0000"/>
                </a:solidFill>
              </a:rPr>
              <a:t>cobra</a:t>
            </a:r>
            <a:r>
              <a:rPr lang="en-US" dirty="0"/>
              <a:t> a las </a:t>
            </a:r>
            <a:r>
              <a:rPr lang="en-US" dirty="0" err="1"/>
              <a:t>entidades</a:t>
            </a:r>
            <a:r>
              <a:rPr lang="en-US" dirty="0"/>
              <a:t> </a:t>
            </a:r>
            <a:r>
              <a:rPr lang="en-US" dirty="0" err="1"/>
              <a:t>financieras</a:t>
            </a:r>
            <a:r>
              <a:rPr lang="en-US" dirty="0"/>
              <a:t> </a:t>
            </a:r>
            <a:r>
              <a:rPr lang="en-US" dirty="0" err="1"/>
              <a:t>por</a:t>
            </a:r>
            <a:r>
              <a:rPr lang="en-US" dirty="0"/>
              <a:t> </a:t>
            </a:r>
            <a:r>
              <a:rPr lang="en-US" dirty="0" err="1"/>
              <a:t>los</a:t>
            </a:r>
            <a:r>
              <a:rPr lang="en-US" dirty="0"/>
              <a:t> </a:t>
            </a:r>
            <a:r>
              <a:rPr lang="en-US" dirty="0" err="1"/>
              <a:t>préstamos</a:t>
            </a:r>
            <a:r>
              <a:rPr lang="en-US" dirty="0"/>
              <a:t> que les </a:t>
            </a:r>
            <a:r>
              <a:rPr lang="en-US" dirty="0" err="1"/>
              <a:t>hace</a:t>
            </a:r>
            <a:r>
              <a:rPr lang="en-US" dirty="0"/>
              <a:t> </a:t>
            </a:r>
            <a:r>
              <a:rPr lang="en-US" dirty="0" err="1"/>
              <a:t>mediante</a:t>
            </a:r>
            <a:r>
              <a:rPr lang="en-US" dirty="0"/>
              <a:t> las </a:t>
            </a:r>
            <a:r>
              <a:rPr lang="en-US" dirty="0" err="1"/>
              <a:t>operaciones</a:t>
            </a:r>
            <a:r>
              <a:rPr lang="en-US" dirty="0"/>
              <a:t> de </a:t>
            </a:r>
            <a:r>
              <a:rPr lang="en-US" dirty="0" err="1"/>
              <a:t>mercado</a:t>
            </a:r>
            <a:r>
              <a:rPr lang="en-US" dirty="0"/>
              <a:t> </a:t>
            </a:r>
            <a:r>
              <a:rPr lang="en-US" dirty="0" err="1"/>
              <a:t>abierto</a:t>
            </a:r>
            <a:r>
              <a:rPr lang="en-US" dirty="0"/>
              <a:t> (OMA) que se </a:t>
            </a:r>
            <a:r>
              <a:rPr lang="en-US" dirty="0" err="1"/>
              <a:t>otorgan</a:t>
            </a:r>
            <a:r>
              <a:rPr lang="en-US" dirty="0"/>
              <a:t> </a:t>
            </a:r>
            <a:r>
              <a:rPr lang="en-US" dirty="0" err="1"/>
              <a:t>en</a:t>
            </a:r>
            <a:r>
              <a:rPr lang="en-US" dirty="0"/>
              <a:t> las </a:t>
            </a:r>
            <a:r>
              <a:rPr lang="en-US" dirty="0">
                <a:solidFill>
                  <a:srgbClr val="FF0000"/>
                </a:solidFill>
              </a:rPr>
              <a:t>subastas de expansión </a:t>
            </a:r>
            <a:r>
              <a:rPr lang="en-US" dirty="0"/>
              <a:t>monetaria a un </a:t>
            </a:r>
            <a:r>
              <a:rPr lang="en-US" dirty="0" err="1"/>
              <a:t>día</a:t>
            </a:r>
            <a:r>
              <a:rPr lang="en-US" dirty="0"/>
              <a:t>. </a:t>
            </a:r>
            <a:r>
              <a:rPr lang="en-US" dirty="0" err="1"/>
              <a:t>Esta</a:t>
            </a:r>
            <a:r>
              <a:rPr lang="en-US" dirty="0"/>
              <a:t> </a:t>
            </a:r>
            <a:r>
              <a:rPr lang="en-US" dirty="0" err="1"/>
              <a:t>tasa</a:t>
            </a:r>
            <a:r>
              <a:rPr lang="en-US" dirty="0"/>
              <a:t> </a:t>
            </a:r>
            <a:r>
              <a:rPr lang="en-US" dirty="0" err="1"/>
              <a:t>es</a:t>
            </a:r>
            <a:r>
              <a:rPr lang="en-US" dirty="0"/>
              <a:t> el principal mecanismo de intervención de </a:t>
            </a:r>
            <a:r>
              <a:rPr lang="en-US" dirty="0" err="1"/>
              <a:t>política</a:t>
            </a:r>
            <a:r>
              <a:rPr lang="en-US" dirty="0"/>
              <a:t> </a:t>
            </a:r>
            <a:r>
              <a:rPr lang="en-US" dirty="0" err="1" smtClean="0"/>
              <a:t>monetaria</a:t>
            </a:r>
            <a:r>
              <a:rPr lang="en-US" dirty="0" smtClean="0"/>
              <a:t> </a:t>
            </a:r>
            <a:r>
              <a:rPr lang="en-US" dirty="0" err="1" smtClean="0"/>
              <a:t>usado</a:t>
            </a:r>
            <a:r>
              <a:rPr lang="en-US" dirty="0" smtClean="0"/>
              <a:t> </a:t>
            </a:r>
            <a:r>
              <a:rPr lang="en-US" dirty="0" err="1"/>
              <a:t>por</a:t>
            </a:r>
            <a:r>
              <a:rPr lang="en-US" dirty="0"/>
              <a:t> el Banco de la </a:t>
            </a:r>
            <a:r>
              <a:rPr lang="en-US" dirty="0" err="1"/>
              <a:t>República</a:t>
            </a:r>
            <a:r>
              <a:rPr lang="en-US" dirty="0"/>
              <a:t> para </a:t>
            </a:r>
            <a:r>
              <a:rPr lang="en-US" dirty="0" err="1"/>
              <a:t>afectar</a:t>
            </a:r>
            <a:r>
              <a:rPr lang="en-US" dirty="0"/>
              <a:t> la </a:t>
            </a:r>
            <a:r>
              <a:rPr lang="en-US" dirty="0" err="1"/>
              <a:t>cantidad</a:t>
            </a:r>
            <a:r>
              <a:rPr lang="en-US" dirty="0"/>
              <a:t> de </a:t>
            </a:r>
            <a:r>
              <a:rPr lang="en-US" dirty="0" err="1"/>
              <a:t>dinero</a:t>
            </a:r>
            <a:r>
              <a:rPr lang="en-US" dirty="0"/>
              <a:t> que </a:t>
            </a:r>
            <a:r>
              <a:rPr lang="en-US" dirty="0" err="1"/>
              <a:t>circula</a:t>
            </a:r>
            <a:r>
              <a:rPr lang="en-US" dirty="0"/>
              <a:t> </a:t>
            </a:r>
            <a:r>
              <a:rPr lang="en-US" dirty="0" err="1"/>
              <a:t>en</a:t>
            </a:r>
            <a:r>
              <a:rPr lang="en-US" dirty="0"/>
              <a:t> la </a:t>
            </a:r>
            <a:r>
              <a:rPr lang="en-US" dirty="0" err="1"/>
              <a:t>economía</a:t>
            </a:r>
            <a:r>
              <a:rPr lang="en-US" dirty="0"/>
              <a:t>.</a:t>
            </a:r>
          </a:p>
          <a:p>
            <a:pPr marL="0" indent="0" algn="just">
              <a:buNone/>
            </a:pPr>
            <a:r>
              <a:rPr lang="en-US" dirty="0"/>
              <a:t>La Junta </a:t>
            </a:r>
            <a:r>
              <a:rPr lang="en-US" dirty="0" err="1"/>
              <a:t>Directiva</a:t>
            </a:r>
            <a:r>
              <a:rPr lang="en-US" dirty="0"/>
              <a:t> del Banco de la </a:t>
            </a:r>
            <a:r>
              <a:rPr lang="en-US" dirty="0" err="1"/>
              <a:t>República</a:t>
            </a:r>
            <a:r>
              <a:rPr lang="en-US" dirty="0"/>
              <a:t> define la </a:t>
            </a:r>
            <a:r>
              <a:rPr lang="en-US" dirty="0" err="1"/>
              <a:t>tasa</a:t>
            </a:r>
            <a:r>
              <a:rPr lang="en-US" dirty="0"/>
              <a:t> de </a:t>
            </a:r>
            <a:r>
              <a:rPr lang="en-US" dirty="0" err="1"/>
              <a:t>intervención</a:t>
            </a:r>
            <a:r>
              <a:rPr lang="en-US" dirty="0"/>
              <a:t> de </a:t>
            </a:r>
            <a:r>
              <a:rPr lang="en-US" dirty="0" err="1"/>
              <a:t>política</a:t>
            </a:r>
            <a:r>
              <a:rPr lang="en-US" dirty="0"/>
              <a:t> </a:t>
            </a:r>
            <a:r>
              <a:rPr lang="en-US" dirty="0" err="1"/>
              <a:t>monetaria</a:t>
            </a:r>
            <a:r>
              <a:rPr lang="en-US" dirty="0"/>
              <a:t> y </a:t>
            </a:r>
            <a:r>
              <a:rPr lang="en-US" dirty="0" err="1"/>
              <a:t>sus</a:t>
            </a:r>
            <a:r>
              <a:rPr lang="en-US" dirty="0"/>
              <a:t> </a:t>
            </a:r>
            <a:r>
              <a:rPr lang="en-US" dirty="0" err="1"/>
              <a:t>decisiones</a:t>
            </a:r>
            <a:r>
              <a:rPr lang="en-US" dirty="0"/>
              <a:t> </a:t>
            </a:r>
            <a:r>
              <a:rPr lang="en-US" dirty="0" err="1"/>
              <a:t>tienen</a:t>
            </a:r>
            <a:r>
              <a:rPr lang="en-US" dirty="0"/>
              <a:t> </a:t>
            </a:r>
            <a:r>
              <a:rPr lang="en-US" dirty="0" err="1"/>
              <a:t>vigencia</a:t>
            </a:r>
            <a:r>
              <a:rPr lang="en-US" dirty="0"/>
              <a:t> a </a:t>
            </a:r>
            <a:r>
              <a:rPr lang="en-US" dirty="0" err="1"/>
              <a:t>partir</a:t>
            </a:r>
            <a:r>
              <a:rPr lang="en-US" dirty="0"/>
              <a:t> del </a:t>
            </a:r>
            <a:r>
              <a:rPr lang="en-US" dirty="0" err="1"/>
              <a:t>día</a:t>
            </a:r>
            <a:r>
              <a:rPr lang="en-US" dirty="0"/>
              <a:t> </a:t>
            </a:r>
            <a:r>
              <a:rPr lang="en-US" dirty="0" err="1"/>
              <a:t>hábil</a:t>
            </a:r>
            <a:r>
              <a:rPr lang="en-US" dirty="0"/>
              <a:t> </a:t>
            </a:r>
            <a:r>
              <a:rPr lang="en-US" dirty="0" err="1"/>
              <a:t>siguiente</a:t>
            </a:r>
            <a:r>
              <a:rPr lang="en-US" dirty="0"/>
              <a:t> a la </a:t>
            </a:r>
            <a:r>
              <a:rPr lang="en-US" dirty="0" err="1"/>
              <a:t>sesión</a:t>
            </a:r>
            <a:r>
              <a:rPr lang="en-US" dirty="0"/>
              <a:t> de la </a:t>
            </a:r>
            <a:r>
              <a:rPr lang="en-US" dirty="0" smtClean="0"/>
              <a:t>Junta”. </a:t>
            </a:r>
            <a:r>
              <a:rPr lang="en-US" dirty="0" err="1" smtClean="0"/>
              <a:t>Banrep</a:t>
            </a:r>
            <a:endParaRPr lang="en-US" dirty="0"/>
          </a:p>
          <a:p>
            <a:endParaRPr lang="en-US" dirty="0"/>
          </a:p>
        </p:txBody>
      </p:sp>
    </p:spTree>
    <p:extLst>
      <p:ext uri="{BB962C8B-B14F-4D97-AF65-F5344CB8AC3E}">
        <p14:creationId xmlns:p14="http://schemas.microsoft.com/office/powerpoint/2010/main" val="15169814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Intervención</a:t>
            </a:r>
            <a:endParaRPr lang="en-US" dirty="0"/>
          </a:p>
        </p:txBody>
      </p:sp>
      <p:sp>
        <p:nvSpPr>
          <p:cNvPr id="3" name="TextBox 2"/>
          <p:cNvSpPr txBox="1"/>
          <p:nvPr/>
        </p:nvSpPr>
        <p:spPr>
          <a:xfrm>
            <a:off x="617483" y="1891862"/>
            <a:ext cx="10013767" cy="3693319"/>
          </a:xfrm>
          <a:prstGeom prst="rect">
            <a:avLst/>
          </a:prstGeom>
          <a:noFill/>
        </p:spPr>
        <p:txBody>
          <a:bodyPr wrap="none" rtlCol="0">
            <a:spAutoFit/>
          </a:bodyPr>
          <a:lstStyle/>
          <a:p>
            <a:r>
              <a:rPr lang="es-CO" altLang="es-CO" b="1" dirty="0" smtClean="0"/>
              <a:t>Ventanilla</a:t>
            </a:r>
            <a:endParaRPr lang="es-CO" altLang="es-CO" dirty="0"/>
          </a:p>
          <a:p>
            <a:r>
              <a:rPr lang="es-CO" altLang="es-CO" dirty="0"/>
              <a:t>“La </a:t>
            </a:r>
            <a:r>
              <a:rPr lang="es-CO" altLang="es-CO" dirty="0">
                <a:solidFill>
                  <a:srgbClr val="FF0000"/>
                </a:solidFill>
              </a:rPr>
              <a:t>tasa máxima o lombarda de </a:t>
            </a:r>
            <a:r>
              <a:rPr lang="es-CO" altLang="es-CO" b="1" dirty="0">
                <a:solidFill>
                  <a:srgbClr val="FF0000"/>
                </a:solidFill>
              </a:rPr>
              <a:t>expansión</a:t>
            </a:r>
            <a:r>
              <a:rPr lang="es-CO" altLang="es-CO" dirty="0"/>
              <a:t> es la tasa a la cual el Banco da liquidez a las entidades </a:t>
            </a:r>
            <a:endParaRPr lang="es-CO" altLang="es-CO" dirty="0" smtClean="0"/>
          </a:p>
          <a:p>
            <a:r>
              <a:rPr lang="es-CO" altLang="es-CO" dirty="0" smtClean="0"/>
              <a:t>financieras </a:t>
            </a:r>
            <a:r>
              <a:rPr lang="es-CO" altLang="es-CO" dirty="0"/>
              <a:t>de manera ilimitada, es decir, sin tener en cuenta un límite de monto”.</a:t>
            </a:r>
          </a:p>
          <a:p>
            <a:endParaRPr lang="es-CO" altLang="es-CO" dirty="0"/>
          </a:p>
          <a:p>
            <a:r>
              <a:rPr lang="es-CO" altLang="es-CO" dirty="0"/>
              <a:t>“La </a:t>
            </a:r>
            <a:r>
              <a:rPr lang="es-CO" altLang="es-CO" dirty="0">
                <a:solidFill>
                  <a:srgbClr val="FF0000"/>
                </a:solidFill>
              </a:rPr>
              <a:t>tasa mínima o lombarda de contracción</a:t>
            </a:r>
            <a:r>
              <a:rPr lang="es-CO" altLang="es-CO" dirty="0"/>
              <a:t> es la tasa a la cual el Banco recoge los excedentes de </a:t>
            </a:r>
            <a:r>
              <a:rPr lang="es-CO" altLang="es-CO" dirty="0" smtClean="0"/>
              <a:t>liquidez</a:t>
            </a:r>
          </a:p>
          <a:p>
            <a:r>
              <a:rPr lang="es-CO" altLang="es-CO" dirty="0" smtClean="0"/>
              <a:t>de </a:t>
            </a:r>
            <a:r>
              <a:rPr lang="es-CO" altLang="es-CO" dirty="0"/>
              <a:t>las entidades financieras, de manera ilimitada, es decir, sin tener en cuenta un límite de monto”.</a:t>
            </a:r>
          </a:p>
          <a:p>
            <a:endParaRPr lang="es-CO" altLang="es-CO" dirty="0"/>
          </a:p>
          <a:p>
            <a:r>
              <a:rPr lang="es-CO" altLang="es-CO" b="1" dirty="0"/>
              <a:t>Subasta</a:t>
            </a:r>
          </a:p>
          <a:p>
            <a:endParaRPr lang="es-CO" altLang="es-CO" dirty="0"/>
          </a:p>
          <a:p>
            <a:r>
              <a:rPr lang="es-CO" altLang="es-CO" dirty="0"/>
              <a:t>Subasta de repos </a:t>
            </a:r>
            <a:r>
              <a:rPr lang="es-CO" altLang="es-CO" dirty="0" smtClean="0"/>
              <a:t>Expansión </a:t>
            </a:r>
            <a:r>
              <a:rPr lang="es-CO" altLang="es-CO" dirty="0" smtClean="0">
                <a:solidFill>
                  <a:srgbClr val="FF0000"/>
                </a:solidFill>
              </a:rPr>
              <a:t> </a:t>
            </a:r>
            <a:endParaRPr lang="es-CO" altLang="es-CO" dirty="0">
              <a:solidFill>
                <a:srgbClr val="FF0000"/>
              </a:solidFill>
            </a:endParaRPr>
          </a:p>
          <a:p>
            <a:endParaRPr lang="es-CO" altLang="es-CO" dirty="0"/>
          </a:p>
          <a:p>
            <a:r>
              <a:rPr lang="es-CO" altLang="es-CO" dirty="0"/>
              <a:t>Subasta de repos Contracción</a:t>
            </a:r>
          </a:p>
          <a:p>
            <a:endParaRPr lang="en-US" dirty="0"/>
          </a:p>
        </p:txBody>
      </p:sp>
    </p:spTree>
    <p:extLst>
      <p:ext uri="{BB962C8B-B14F-4D97-AF65-F5344CB8AC3E}">
        <p14:creationId xmlns:p14="http://schemas.microsoft.com/office/powerpoint/2010/main" val="13931195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813034" y="1981201"/>
            <a:ext cx="7520152" cy="4431983"/>
          </a:xfrm>
          <a:prstGeom prst="rect">
            <a:avLst/>
          </a:prstGeom>
          <a:noFill/>
        </p:spPr>
        <p:txBody>
          <a:bodyPr wrap="square" rtlCol="0">
            <a:spAutoFit/>
          </a:bodyPr>
          <a:lstStyle/>
          <a:p>
            <a:r>
              <a:rPr lang="es-CO" altLang="es-CO" sz="2400" b="1" dirty="0"/>
              <a:t>Subasta de </a:t>
            </a:r>
            <a:r>
              <a:rPr lang="es-CO" altLang="es-CO" sz="2400" b="1" dirty="0" smtClean="0"/>
              <a:t>expansión </a:t>
            </a:r>
            <a:r>
              <a:rPr lang="es-CO" altLang="es-CO" sz="2400" b="1" dirty="0" smtClean="0">
                <a:solidFill>
                  <a:srgbClr val="FF0000"/>
                </a:solidFill>
              </a:rPr>
              <a:t>Ver excel</a:t>
            </a:r>
            <a:endParaRPr lang="es-CO" altLang="es-CO" sz="2400" b="1" dirty="0">
              <a:solidFill>
                <a:srgbClr val="FF0000"/>
              </a:solidFill>
            </a:endParaRPr>
          </a:p>
          <a:p>
            <a:r>
              <a:rPr lang="es-CO" altLang="es-CO" sz="2400" dirty="0"/>
              <a:t>- Convocatoria del B de la R - Cupo</a:t>
            </a:r>
          </a:p>
          <a:p>
            <a:r>
              <a:rPr lang="es-CO" altLang="es-CO" sz="2400" dirty="0"/>
              <a:t>- Bancos hace sus ofertas Tasa de interés que </a:t>
            </a:r>
            <a:r>
              <a:rPr lang="es-CO" altLang="es-CO" sz="2400" b="1" dirty="0"/>
              <a:t>pagarían</a:t>
            </a:r>
          </a:p>
          <a:p>
            <a:r>
              <a:rPr lang="es-CO" altLang="es-CO" sz="2400" dirty="0"/>
              <a:t>- Subasta </a:t>
            </a:r>
            <a:r>
              <a:rPr lang="es-CO" altLang="es-CO" sz="2400" b="1" dirty="0"/>
              <a:t>holandesa</a:t>
            </a:r>
          </a:p>
          <a:p>
            <a:endParaRPr lang="es-CO" altLang="es-CO" sz="2400" dirty="0"/>
          </a:p>
          <a:p>
            <a:endParaRPr lang="es-CO" altLang="es-CO" sz="2400" dirty="0"/>
          </a:p>
          <a:p>
            <a:r>
              <a:rPr lang="es-CO" altLang="es-CO" sz="2400" b="1" dirty="0"/>
              <a:t>Subasta de contracción </a:t>
            </a:r>
          </a:p>
          <a:p>
            <a:r>
              <a:rPr lang="es-CO" altLang="es-CO" sz="2400" dirty="0"/>
              <a:t>- Convocatoria del B de la R - Cupo</a:t>
            </a:r>
          </a:p>
          <a:p>
            <a:r>
              <a:rPr lang="es-CO" altLang="es-CO" sz="2400" dirty="0"/>
              <a:t>- Bancos hace sus ofertas Tasa de interés que quieren </a:t>
            </a:r>
            <a:r>
              <a:rPr lang="es-CO" altLang="es-CO" sz="2400" b="1" dirty="0"/>
              <a:t>recibir</a:t>
            </a:r>
          </a:p>
          <a:p>
            <a:r>
              <a:rPr lang="es-CO" altLang="es-CO" sz="2400" dirty="0"/>
              <a:t>- Subasta </a:t>
            </a:r>
            <a:r>
              <a:rPr lang="es-CO" altLang="es-CO" sz="2400" b="1" dirty="0"/>
              <a:t>holandesa</a:t>
            </a:r>
          </a:p>
          <a:p>
            <a:endParaRPr lang="en-US" dirty="0"/>
          </a:p>
        </p:txBody>
      </p:sp>
    </p:spTree>
    <p:extLst>
      <p:ext uri="{BB962C8B-B14F-4D97-AF65-F5344CB8AC3E}">
        <p14:creationId xmlns:p14="http://schemas.microsoft.com/office/powerpoint/2010/main" val="900919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Expansión</a:t>
            </a:r>
            <a:r>
              <a:rPr lang="en-US" dirty="0" smtClean="0"/>
              <a:t> </a:t>
            </a:r>
            <a:r>
              <a:rPr lang="en-US" dirty="0" err="1" smtClean="0"/>
              <a:t>secundaria</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21093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Tasa</a:t>
            </a:r>
            <a:r>
              <a:rPr lang="en-US" dirty="0" smtClean="0"/>
              <a:t> de </a:t>
            </a:r>
            <a:r>
              <a:rPr lang="en-US" dirty="0" err="1" smtClean="0"/>
              <a:t>intervención</a:t>
            </a:r>
            <a:r>
              <a:rPr lang="en-US" dirty="0" smtClean="0"/>
              <a:t> del Banco de la </a:t>
            </a:r>
            <a:r>
              <a:rPr lang="en-US" dirty="0" err="1" smtClean="0"/>
              <a:t>República</a:t>
            </a:r>
            <a:r>
              <a:rPr lang="en-US" dirty="0" smtClean="0"/>
              <a:t> 1999 - 2020</a:t>
            </a:r>
            <a:endParaRPr lang="en-US" dirty="0"/>
          </a:p>
        </p:txBody>
      </p:sp>
      <p:pic>
        <p:nvPicPr>
          <p:cNvPr id="3" name="Picture 2"/>
          <p:cNvPicPr>
            <a:picLocks noChangeAspect="1"/>
          </p:cNvPicPr>
          <p:nvPr/>
        </p:nvPicPr>
        <p:blipFill>
          <a:blip r:embed="rId2"/>
          <a:stretch>
            <a:fillRect/>
          </a:stretch>
        </p:blipFill>
        <p:spPr>
          <a:xfrm>
            <a:off x="1932808" y="1738044"/>
            <a:ext cx="7153606" cy="4300090"/>
          </a:xfrm>
          <a:prstGeom prst="rect">
            <a:avLst/>
          </a:prstGeom>
        </p:spPr>
      </p:pic>
      <p:sp>
        <p:nvSpPr>
          <p:cNvPr id="4" name="TextBox 3"/>
          <p:cNvSpPr txBox="1"/>
          <p:nvPr/>
        </p:nvSpPr>
        <p:spPr>
          <a:xfrm>
            <a:off x="467060" y="6085490"/>
            <a:ext cx="1139927" cy="276999"/>
          </a:xfrm>
          <a:prstGeom prst="rect">
            <a:avLst/>
          </a:prstGeom>
          <a:noFill/>
        </p:spPr>
        <p:txBody>
          <a:bodyPr wrap="none" rtlCol="0">
            <a:spAutoFit/>
          </a:bodyPr>
          <a:lstStyle/>
          <a:p>
            <a:r>
              <a:rPr lang="en-US" sz="1200" dirty="0" smtClean="0"/>
              <a:t>Fuente: </a:t>
            </a:r>
            <a:r>
              <a:rPr lang="en-US" sz="1200" dirty="0" err="1" smtClean="0"/>
              <a:t>Banrep</a:t>
            </a:r>
            <a:endParaRPr lang="en-US" sz="1200" dirty="0"/>
          </a:p>
        </p:txBody>
      </p:sp>
    </p:spTree>
    <p:extLst>
      <p:ext uri="{BB962C8B-B14F-4D97-AF65-F5344CB8AC3E}">
        <p14:creationId xmlns:p14="http://schemas.microsoft.com/office/powerpoint/2010/main" val="337846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Canales de </a:t>
            </a:r>
            <a:r>
              <a:rPr lang="en-US" dirty="0" err="1" smtClean="0"/>
              <a:t>transmisión</a:t>
            </a:r>
            <a:r>
              <a:rPr lang="en-US" dirty="0" smtClean="0"/>
              <a:t> de la </a:t>
            </a:r>
            <a:r>
              <a:rPr lang="en-US" dirty="0" err="1" smtClean="0"/>
              <a:t>política</a:t>
            </a:r>
            <a:endParaRPr lang="en-US" dirty="0"/>
          </a:p>
        </p:txBody>
      </p:sp>
      <p:sp>
        <p:nvSpPr>
          <p:cNvPr id="3" name="TextBox 2"/>
          <p:cNvSpPr txBox="1"/>
          <p:nvPr/>
        </p:nvSpPr>
        <p:spPr>
          <a:xfrm>
            <a:off x="1797268" y="1560786"/>
            <a:ext cx="8387255" cy="5170646"/>
          </a:xfrm>
          <a:prstGeom prst="rect">
            <a:avLst/>
          </a:prstGeom>
          <a:noFill/>
        </p:spPr>
        <p:txBody>
          <a:bodyPr wrap="square" rtlCol="0">
            <a:spAutoFit/>
          </a:bodyPr>
          <a:lstStyle/>
          <a:p>
            <a:r>
              <a:rPr lang="es-CO" altLang="es-CO" sz="2400" dirty="0">
                <a:solidFill>
                  <a:srgbClr val="FF0000"/>
                </a:solidFill>
              </a:rPr>
              <a:t>Canal de tasas de interés:</a:t>
            </a:r>
            <a:r>
              <a:rPr lang="es-CO" altLang="es-CO" sz="2400" dirty="0"/>
              <a:t> plazos más largos y otros instrumentos. Decisiones </a:t>
            </a:r>
            <a:r>
              <a:rPr lang="es-CO" altLang="es-CO" sz="2400" dirty="0" smtClean="0"/>
              <a:t>de </a:t>
            </a:r>
            <a:r>
              <a:rPr lang="es-CO" altLang="es-CO" sz="2400" dirty="0"/>
              <a:t>consumo e inversión </a:t>
            </a:r>
            <a:endParaRPr lang="es-CO" altLang="es-CO" sz="2400" dirty="0" smtClean="0"/>
          </a:p>
          <a:p>
            <a:endParaRPr lang="es-CO" altLang="es-CO" sz="2400" dirty="0"/>
          </a:p>
          <a:p>
            <a:r>
              <a:rPr lang="es-CO" altLang="es-CO" sz="2400" dirty="0">
                <a:solidFill>
                  <a:srgbClr val="FF0000"/>
                </a:solidFill>
              </a:rPr>
              <a:t>Canal de crédito:</a:t>
            </a:r>
            <a:r>
              <a:rPr lang="es-CO" altLang="es-CO" sz="2400" dirty="0"/>
              <a:t> afecta oferta y la demanda de crédito bancario</a:t>
            </a:r>
          </a:p>
          <a:p>
            <a:endParaRPr lang="es-CO" altLang="es-CO" sz="2400" dirty="0"/>
          </a:p>
          <a:p>
            <a:r>
              <a:rPr lang="es-CO" altLang="es-CO" sz="2400" dirty="0">
                <a:solidFill>
                  <a:srgbClr val="FF0000"/>
                </a:solidFill>
              </a:rPr>
              <a:t>Canal de tasa de cambio:</a:t>
            </a:r>
            <a:r>
              <a:rPr lang="es-CO" altLang="es-CO" sz="2400" dirty="0"/>
              <a:t> rentabilidad relativa con activos externos, </a:t>
            </a:r>
            <a:r>
              <a:rPr lang="es-CO" altLang="es-CO" sz="2400" dirty="0" smtClean="0"/>
              <a:t>afecta tipo </a:t>
            </a:r>
            <a:r>
              <a:rPr lang="es-CO" altLang="es-CO" sz="2400" dirty="0"/>
              <a:t>de </a:t>
            </a:r>
            <a:r>
              <a:rPr lang="es-CO" altLang="es-CO" sz="2400" dirty="0" smtClean="0"/>
              <a:t>cambio </a:t>
            </a:r>
            <a:r>
              <a:rPr lang="es-CO" altLang="es-CO" sz="2400" dirty="0"/>
              <a:t>nominal, afecta precios de transables y costo de insumos</a:t>
            </a:r>
          </a:p>
          <a:p>
            <a:endParaRPr lang="es-CO" altLang="es-CO" sz="2400" dirty="0"/>
          </a:p>
          <a:p>
            <a:r>
              <a:rPr lang="es-CO" altLang="es-CO" sz="2400" dirty="0">
                <a:solidFill>
                  <a:srgbClr val="FF0000"/>
                </a:solidFill>
              </a:rPr>
              <a:t>Canal de precios de los activos:</a:t>
            </a:r>
            <a:r>
              <a:rPr lang="es-CO" altLang="es-CO" sz="2400" dirty="0"/>
              <a:t> altera precios de los activos y su valor como </a:t>
            </a:r>
            <a:r>
              <a:rPr lang="es-CO" altLang="es-CO" sz="2400" dirty="0" smtClean="0"/>
              <a:t>colateral </a:t>
            </a:r>
            <a:r>
              <a:rPr lang="es-CO" altLang="es-CO" sz="2400" dirty="0"/>
              <a:t>(y con eso el costo de crédito) y la riqueza</a:t>
            </a:r>
          </a:p>
          <a:p>
            <a:endParaRPr lang="es-CO" altLang="es-CO" sz="2400" dirty="0"/>
          </a:p>
          <a:p>
            <a:r>
              <a:rPr lang="es-CO" altLang="es-CO" sz="2400" dirty="0">
                <a:solidFill>
                  <a:srgbClr val="FF0000"/>
                </a:solidFill>
              </a:rPr>
              <a:t>Canal de las expectativas</a:t>
            </a:r>
          </a:p>
          <a:p>
            <a:endParaRPr lang="en-US" dirty="0"/>
          </a:p>
        </p:txBody>
      </p:sp>
    </p:spTree>
    <p:extLst>
      <p:ext uri="{BB962C8B-B14F-4D97-AF65-F5344CB8AC3E}">
        <p14:creationId xmlns:p14="http://schemas.microsoft.com/office/powerpoint/2010/main" val="19992159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Tasa</a:t>
            </a:r>
            <a:r>
              <a:rPr lang="en-US" dirty="0" smtClean="0"/>
              <a:t> </a:t>
            </a:r>
            <a:r>
              <a:rPr lang="en-US" dirty="0" err="1" smtClean="0"/>
              <a:t>interbancaria</a:t>
            </a:r>
            <a:r>
              <a:rPr lang="en-US" dirty="0" smtClean="0"/>
              <a:t> 1999-2020</a:t>
            </a:r>
            <a:endParaRPr lang="en-US" dirty="0"/>
          </a:p>
        </p:txBody>
      </p:sp>
      <p:pic>
        <p:nvPicPr>
          <p:cNvPr id="3" name="Picture 2"/>
          <p:cNvPicPr>
            <a:picLocks noChangeAspect="1"/>
          </p:cNvPicPr>
          <p:nvPr/>
        </p:nvPicPr>
        <p:blipFill>
          <a:blip r:embed="rId2"/>
          <a:stretch>
            <a:fillRect/>
          </a:stretch>
        </p:blipFill>
        <p:spPr>
          <a:xfrm>
            <a:off x="2247462" y="1862959"/>
            <a:ext cx="6339490" cy="4939862"/>
          </a:xfrm>
          <a:prstGeom prst="rect">
            <a:avLst/>
          </a:prstGeom>
        </p:spPr>
      </p:pic>
      <p:sp>
        <p:nvSpPr>
          <p:cNvPr id="4" name="TextBox 3"/>
          <p:cNvSpPr txBox="1"/>
          <p:nvPr/>
        </p:nvSpPr>
        <p:spPr>
          <a:xfrm>
            <a:off x="346842" y="6421821"/>
            <a:ext cx="1139927" cy="276999"/>
          </a:xfrm>
          <a:prstGeom prst="rect">
            <a:avLst/>
          </a:prstGeom>
          <a:noFill/>
        </p:spPr>
        <p:txBody>
          <a:bodyPr wrap="none" rtlCol="0">
            <a:spAutoFit/>
          </a:bodyPr>
          <a:lstStyle/>
          <a:p>
            <a:r>
              <a:rPr lang="en-US" sz="1200" dirty="0" smtClean="0"/>
              <a:t>Fuente: </a:t>
            </a:r>
            <a:r>
              <a:rPr lang="en-US" sz="1200" dirty="0" err="1"/>
              <a:t>B</a:t>
            </a:r>
            <a:r>
              <a:rPr lang="en-US" sz="1200" dirty="0" err="1" smtClean="0"/>
              <a:t>anrep</a:t>
            </a:r>
            <a:endParaRPr lang="en-US" sz="1200" dirty="0"/>
          </a:p>
        </p:txBody>
      </p:sp>
    </p:spTree>
    <p:extLst>
      <p:ext uri="{BB962C8B-B14F-4D97-AF65-F5344CB8AC3E}">
        <p14:creationId xmlns:p14="http://schemas.microsoft.com/office/powerpoint/2010/main" val="10093055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Tasas</a:t>
            </a:r>
            <a:r>
              <a:rPr lang="en-US" dirty="0" smtClean="0"/>
              <a:t> de </a:t>
            </a:r>
            <a:r>
              <a:rPr lang="en-US" dirty="0" err="1" smtClean="0"/>
              <a:t>intervención</a:t>
            </a:r>
            <a:r>
              <a:rPr lang="en-US" dirty="0" smtClean="0"/>
              <a:t> e </a:t>
            </a:r>
            <a:r>
              <a:rPr lang="en-US" dirty="0" err="1" smtClean="0"/>
              <a:t>interbancaria</a:t>
            </a:r>
            <a:r>
              <a:rPr lang="en-US" dirty="0" smtClean="0"/>
              <a:t> 99-20</a:t>
            </a:r>
            <a:endParaRPr lang="en-US" dirty="0"/>
          </a:p>
        </p:txBody>
      </p:sp>
      <p:pic>
        <p:nvPicPr>
          <p:cNvPr id="3" name="Picture 2"/>
          <p:cNvPicPr>
            <a:picLocks noChangeAspect="1"/>
          </p:cNvPicPr>
          <p:nvPr/>
        </p:nvPicPr>
        <p:blipFill>
          <a:blip r:embed="rId2"/>
          <a:stretch>
            <a:fillRect/>
          </a:stretch>
        </p:blipFill>
        <p:spPr>
          <a:xfrm>
            <a:off x="1626476" y="1274816"/>
            <a:ext cx="7128641" cy="5412701"/>
          </a:xfrm>
          <a:prstGeom prst="rect">
            <a:avLst/>
          </a:prstGeom>
        </p:spPr>
      </p:pic>
      <p:cxnSp>
        <p:nvCxnSpPr>
          <p:cNvPr id="6" name="Straight Connector 5"/>
          <p:cNvCxnSpPr/>
          <p:nvPr/>
        </p:nvCxnSpPr>
        <p:spPr>
          <a:xfrm flipH="1" flipV="1">
            <a:off x="7588470" y="4561491"/>
            <a:ext cx="499241" cy="5360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650014" y="4561490"/>
            <a:ext cx="1954924" cy="789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7514898" y="1732294"/>
            <a:ext cx="3313663" cy="2787589"/>
          </a:xfrm>
          <a:prstGeom prst="rect">
            <a:avLst/>
          </a:prstGeom>
        </p:spPr>
      </p:pic>
    </p:spTree>
    <p:extLst>
      <p:ext uri="{BB962C8B-B14F-4D97-AF65-F5344CB8AC3E}">
        <p14:creationId xmlns:p14="http://schemas.microsoft.com/office/powerpoint/2010/main" val="1738551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264979" y="1861864"/>
            <a:ext cx="4572000" cy="2755900"/>
          </a:xfrm>
          <a:prstGeom prst="rect">
            <a:avLst/>
          </a:prstGeom>
        </p:spPr>
      </p:pic>
      <p:pic>
        <p:nvPicPr>
          <p:cNvPr id="4" name="Picture 3"/>
          <p:cNvPicPr>
            <a:picLocks noChangeAspect="1"/>
          </p:cNvPicPr>
          <p:nvPr/>
        </p:nvPicPr>
        <p:blipFill>
          <a:blip r:embed="rId3"/>
          <a:stretch>
            <a:fillRect/>
          </a:stretch>
        </p:blipFill>
        <p:spPr>
          <a:xfrm>
            <a:off x="2252279" y="3516093"/>
            <a:ext cx="4584700" cy="2755900"/>
          </a:xfrm>
          <a:prstGeom prst="rect">
            <a:avLst/>
          </a:prstGeom>
        </p:spPr>
      </p:pic>
      <p:sp>
        <p:nvSpPr>
          <p:cNvPr id="5" name="TextBox 4"/>
          <p:cNvSpPr txBox="1"/>
          <p:nvPr/>
        </p:nvSpPr>
        <p:spPr>
          <a:xfrm>
            <a:off x="7851228" y="2631006"/>
            <a:ext cx="3502572" cy="523220"/>
          </a:xfrm>
          <a:prstGeom prst="rect">
            <a:avLst/>
          </a:prstGeom>
          <a:noFill/>
        </p:spPr>
        <p:txBody>
          <a:bodyPr wrap="square" rtlCol="0">
            <a:spAutoFit/>
          </a:bodyPr>
          <a:lstStyle/>
          <a:p>
            <a:r>
              <a:rPr lang="en-US" sz="1400" dirty="0" err="1" smtClean="0"/>
              <a:t>Tasa</a:t>
            </a:r>
            <a:r>
              <a:rPr lang="en-US" sz="1400" dirty="0" smtClean="0"/>
              <a:t> de </a:t>
            </a:r>
            <a:r>
              <a:rPr lang="en-US" sz="1400" dirty="0" err="1" smtClean="0"/>
              <a:t>captación</a:t>
            </a:r>
            <a:r>
              <a:rPr lang="en-US" sz="1400" dirty="0" smtClean="0"/>
              <a:t> de CDT a 90 </a:t>
            </a:r>
            <a:r>
              <a:rPr lang="en-US" sz="1400" dirty="0" err="1" smtClean="0"/>
              <a:t>días</a:t>
            </a:r>
            <a:endParaRPr lang="en-US" sz="1400" dirty="0" smtClean="0"/>
          </a:p>
          <a:p>
            <a:r>
              <a:rPr lang="en-US" sz="1400" dirty="0" smtClean="0"/>
              <a:t>Total </a:t>
            </a:r>
            <a:r>
              <a:rPr lang="en-US" sz="1400" dirty="0" err="1" smtClean="0"/>
              <a:t>establecimientos</a:t>
            </a:r>
            <a:r>
              <a:rPr lang="en-US" sz="1400" dirty="0" smtClean="0"/>
              <a:t> (%)</a:t>
            </a:r>
            <a:endParaRPr lang="en-US" dirty="0"/>
          </a:p>
        </p:txBody>
      </p:sp>
      <p:sp>
        <p:nvSpPr>
          <p:cNvPr id="6" name="TextBox 5"/>
          <p:cNvSpPr txBox="1"/>
          <p:nvPr/>
        </p:nvSpPr>
        <p:spPr>
          <a:xfrm>
            <a:off x="7977352" y="4621487"/>
            <a:ext cx="2898807" cy="307777"/>
          </a:xfrm>
          <a:prstGeom prst="rect">
            <a:avLst/>
          </a:prstGeom>
          <a:noFill/>
        </p:spPr>
        <p:txBody>
          <a:bodyPr wrap="none" rtlCol="0">
            <a:spAutoFit/>
          </a:bodyPr>
          <a:lstStyle/>
          <a:p>
            <a:r>
              <a:rPr lang="en-US" sz="1400" dirty="0" err="1" smtClean="0"/>
              <a:t>Tasas</a:t>
            </a:r>
            <a:r>
              <a:rPr lang="en-US" sz="1400" dirty="0" smtClean="0"/>
              <a:t> de </a:t>
            </a:r>
            <a:r>
              <a:rPr lang="en-US" sz="1400" dirty="0" err="1" smtClean="0"/>
              <a:t>intervención</a:t>
            </a:r>
            <a:r>
              <a:rPr lang="en-US" sz="1400" dirty="0" smtClean="0"/>
              <a:t> e </a:t>
            </a:r>
            <a:r>
              <a:rPr lang="en-US" sz="1400" dirty="0" err="1" smtClean="0"/>
              <a:t>interbancaria</a:t>
            </a:r>
            <a:endParaRPr lang="en-US" dirty="0"/>
          </a:p>
        </p:txBody>
      </p:sp>
    </p:spTree>
    <p:extLst>
      <p:ext uri="{BB962C8B-B14F-4D97-AF65-F5344CB8AC3E}">
        <p14:creationId xmlns:p14="http://schemas.microsoft.com/office/powerpoint/2010/main" val="722051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38200" y="1785282"/>
            <a:ext cx="4784834" cy="2870900"/>
          </a:xfrm>
          <a:prstGeom prst="rect">
            <a:avLst/>
          </a:prstGeom>
        </p:spPr>
      </p:pic>
      <p:pic>
        <p:nvPicPr>
          <p:cNvPr id="4" name="Picture 3"/>
          <p:cNvPicPr>
            <a:picLocks noChangeAspect="1"/>
          </p:cNvPicPr>
          <p:nvPr/>
        </p:nvPicPr>
        <p:blipFill>
          <a:blip r:embed="rId3"/>
          <a:stretch>
            <a:fillRect/>
          </a:stretch>
        </p:blipFill>
        <p:spPr>
          <a:xfrm>
            <a:off x="935422" y="3016468"/>
            <a:ext cx="4687612" cy="2438401"/>
          </a:xfrm>
          <a:prstGeom prst="rect">
            <a:avLst/>
          </a:prstGeom>
        </p:spPr>
      </p:pic>
      <p:sp>
        <p:nvSpPr>
          <p:cNvPr id="5" name="TextBox 4"/>
          <p:cNvSpPr txBox="1"/>
          <p:nvPr/>
        </p:nvSpPr>
        <p:spPr>
          <a:xfrm>
            <a:off x="7409793" y="2249214"/>
            <a:ext cx="3944007" cy="646331"/>
          </a:xfrm>
          <a:prstGeom prst="rect">
            <a:avLst/>
          </a:prstGeom>
          <a:noFill/>
        </p:spPr>
        <p:txBody>
          <a:bodyPr wrap="square" rtlCol="0">
            <a:spAutoFit/>
          </a:bodyPr>
          <a:lstStyle/>
          <a:p>
            <a:r>
              <a:rPr lang="en-US" dirty="0" err="1" smtClean="0"/>
              <a:t>Tasa</a:t>
            </a:r>
            <a:r>
              <a:rPr lang="en-US" dirty="0" smtClean="0"/>
              <a:t> de </a:t>
            </a:r>
            <a:r>
              <a:rPr lang="en-US" dirty="0" err="1" smtClean="0"/>
              <a:t>colocación</a:t>
            </a:r>
            <a:r>
              <a:rPr lang="en-US" dirty="0" smtClean="0"/>
              <a:t> Total </a:t>
            </a:r>
            <a:r>
              <a:rPr lang="en-US" dirty="0" err="1" smtClean="0"/>
              <a:t>establecimientos</a:t>
            </a:r>
            <a:r>
              <a:rPr lang="en-US" dirty="0" smtClean="0"/>
              <a:t> (%)</a:t>
            </a:r>
            <a:endParaRPr lang="en-US" dirty="0"/>
          </a:p>
        </p:txBody>
      </p:sp>
      <p:sp>
        <p:nvSpPr>
          <p:cNvPr id="6" name="Rectangle 5"/>
          <p:cNvSpPr/>
          <p:nvPr/>
        </p:nvSpPr>
        <p:spPr>
          <a:xfrm>
            <a:off x="7325711" y="4004835"/>
            <a:ext cx="6096000" cy="584775"/>
          </a:xfrm>
          <a:prstGeom prst="rect">
            <a:avLst/>
          </a:prstGeom>
        </p:spPr>
        <p:txBody>
          <a:bodyPr>
            <a:spAutoFit/>
          </a:bodyPr>
          <a:lstStyle/>
          <a:p>
            <a:r>
              <a:rPr lang="en-US" sz="1600" dirty="0" err="1"/>
              <a:t>Tasa</a:t>
            </a:r>
            <a:r>
              <a:rPr lang="en-US" sz="1600" dirty="0"/>
              <a:t> de </a:t>
            </a:r>
            <a:r>
              <a:rPr lang="en-US" sz="1600" dirty="0" err="1"/>
              <a:t>captación</a:t>
            </a:r>
            <a:r>
              <a:rPr lang="en-US" sz="1600" dirty="0"/>
              <a:t> de CDT a 90 </a:t>
            </a:r>
            <a:r>
              <a:rPr lang="en-US" sz="1600" dirty="0" err="1"/>
              <a:t>días</a:t>
            </a:r>
            <a:endParaRPr lang="en-US" sz="1600" dirty="0"/>
          </a:p>
          <a:p>
            <a:r>
              <a:rPr lang="en-US" sz="1600" dirty="0"/>
              <a:t>Total </a:t>
            </a:r>
            <a:r>
              <a:rPr lang="en-US" sz="1600" dirty="0" err="1"/>
              <a:t>establecimientos</a:t>
            </a:r>
            <a:r>
              <a:rPr lang="en-US" sz="1600" dirty="0"/>
              <a:t> (%)</a:t>
            </a:r>
          </a:p>
        </p:txBody>
      </p:sp>
    </p:spTree>
    <p:extLst>
      <p:ext uri="{BB962C8B-B14F-4D97-AF65-F5344CB8AC3E}">
        <p14:creationId xmlns:p14="http://schemas.microsoft.com/office/powerpoint/2010/main" val="20722028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2801769" y="2471401"/>
            <a:ext cx="6867549" cy="4139606"/>
          </a:xfrm>
          <a:prstGeom prst="rect">
            <a:avLst/>
          </a:prstGeom>
        </p:spPr>
      </p:pic>
      <p:sp>
        <p:nvSpPr>
          <p:cNvPr id="6" name="TextBox 5"/>
          <p:cNvSpPr txBox="1"/>
          <p:nvPr/>
        </p:nvSpPr>
        <p:spPr>
          <a:xfrm>
            <a:off x="2801769" y="2102069"/>
            <a:ext cx="5670463" cy="369332"/>
          </a:xfrm>
          <a:prstGeom prst="rect">
            <a:avLst/>
          </a:prstGeom>
          <a:noFill/>
        </p:spPr>
        <p:txBody>
          <a:bodyPr wrap="none" rtlCol="0">
            <a:spAutoFit/>
          </a:bodyPr>
          <a:lstStyle/>
          <a:p>
            <a:r>
              <a:rPr lang="en-US" dirty="0" err="1" smtClean="0"/>
              <a:t>Estructura</a:t>
            </a:r>
            <a:r>
              <a:rPr lang="en-US" dirty="0" smtClean="0"/>
              <a:t> de </a:t>
            </a:r>
            <a:r>
              <a:rPr lang="en-US" dirty="0" err="1" smtClean="0"/>
              <a:t>captación</a:t>
            </a:r>
            <a:r>
              <a:rPr lang="en-US" dirty="0" smtClean="0"/>
              <a:t> </a:t>
            </a:r>
            <a:r>
              <a:rPr lang="en-US" dirty="0" err="1" smtClean="0"/>
              <a:t>en</a:t>
            </a:r>
            <a:r>
              <a:rPr lang="en-US" dirty="0" smtClean="0"/>
              <a:t> CDT  Total </a:t>
            </a:r>
            <a:r>
              <a:rPr lang="en-US" dirty="0" err="1" smtClean="0"/>
              <a:t>establecimientos</a:t>
            </a:r>
            <a:r>
              <a:rPr lang="en-US" dirty="0" smtClean="0"/>
              <a:t> (%)</a:t>
            </a:r>
            <a:endParaRPr lang="en-US" dirty="0"/>
          </a:p>
        </p:txBody>
      </p:sp>
      <p:cxnSp>
        <p:nvCxnSpPr>
          <p:cNvPr id="8" name="Straight Connector 7"/>
          <p:cNvCxnSpPr/>
          <p:nvPr/>
        </p:nvCxnSpPr>
        <p:spPr>
          <a:xfrm flipV="1">
            <a:off x="7189068" y="2722179"/>
            <a:ext cx="0" cy="15765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6123" y="4129162"/>
            <a:ext cx="3041282" cy="861774"/>
          </a:xfrm>
          <a:prstGeom prst="rect">
            <a:avLst/>
          </a:prstGeom>
          <a:noFill/>
        </p:spPr>
        <p:txBody>
          <a:bodyPr wrap="none" rtlCol="0">
            <a:spAutoFit/>
          </a:bodyPr>
          <a:lstStyle/>
          <a:p>
            <a:r>
              <a:rPr lang="en-US" sz="1600" dirty="0" smtClean="0"/>
              <a:t>30 de </a:t>
            </a:r>
            <a:r>
              <a:rPr lang="en-US" sz="1600" dirty="0" err="1" smtClean="0"/>
              <a:t>abril</a:t>
            </a:r>
            <a:r>
              <a:rPr lang="en-US" sz="1600" dirty="0"/>
              <a:t> </a:t>
            </a:r>
            <a:r>
              <a:rPr lang="en-US" sz="1600" dirty="0" smtClean="0"/>
              <a:t>la </a:t>
            </a:r>
            <a:r>
              <a:rPr lang="en-US" sz="1600" dirty="0" err="1" smtClean="0"/>
              <a:t>tasa</a:t>
            </a:r>
            <a:r>
              <a:rPr lang="en-US" sz="1600" dirty="0" smtClean="0"/>
              <a:t> de </a:t>
            </a:r>
            <a:r>
              <a:rPr lang="en-US" sz="1600" dirty="0" err="1" smtClean="0"/>
              <a:t>intervención</a:t>
            </a:r>
            <a:r>
              <a:rPr lang="en-US" sz="1600" dirty="0" smtClean="0"/>
              <a:t> </a:t>
            </a:r>
          </a:p>
          <a:p>
            <a:r>
              <a:rPr lang="en-US" sz="1600" dirty="0" err="1" smtClean="0"/>
              <a:t>bajó</a:t>
            </a:r>
            <a:r>
              <a:rPr lang="en-US" sz="1600" dirty="0" smtClean="0"/>
              <a:t> de 4,5% a 4,26%</a:t>
            </a:r>
          </a:p>
          <a:p>
            <a:endParaRPr lang="en-US" dirty="0"/>
          </a:p>
        </p:txBody>
      </p:sp>
      <p:cxnSp>
        <p:nvCxnSpPr>
          <p:cNvPr id="11" name="Straight Arrow Connector 10"/>
          <p:cNvCxnSpPr/>
          <p:nvPr/>
        </p:nvCxnSpPr>
        <p:spPr>
          <a:xfrm flipV="1">
            <a:off x="3216166" y="3584028"/>
            <a:ext cx="3815255" cy="630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4525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Canal del </a:t>
            </a:r>
            <a:r>
              <a:rPr lang="en-US" dirty="0" err="1" smtClean="0"/>
              <a:t>crédito</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33659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CO" dirty="0" smtClean="0"/>
              <a:t>Evidencia de la relación</a:t>
            </a:r>
            <a:endParaRPr lang="es-CO" dirty="0"/>
          </a:p>
        </p:txBody>
      </p:sp>
      <p:sp>
        <p:nvSpPr>
          <p:cNvPr id="3" name="2 Marcador de número de diapositiva"/>
          <p:cNvSpPr>
            <a:spLocks noGrp="1"/>
          </p:cNvSpPr>
          <p:nvPr>
            <p:ph type="sldNum" sz="quarter" idx="10"/>
          </p:nvPr>
        </p:nvSpPr>
        <p:spPr/>
        <p:txBody>
          <a:bodyPr/>
          <a:lstStyle>
            <a:lvl1pPr defTabSz="820738">
              <a:defRPr b="1">
                <a:solidFill>
                  <a:schemeClr val="tx1"/>
                </a:solidFill>
                <a:latin typeface="Arial" charset="0"/>
              </a:defRPr>
            </a:lvl1pPr>
            <a:lvl2pPr marL="742950" indent="-285750" defTabSz="820738">
              <a:defRPr b="1">
                <a:solidFill>
                  <a:schemeClr val="tx1"/>
                </a:solidFill>
                <a:latin typeface="Arial" charset="0"/>
              </a:defRPr>
            </a:lvl2pPr>
            <a:lvl3pPr marL="1143000" indent="-228600" defTabSz="820738">
              <a:defRPr b="1">
                <a:solidFill>
                  <a:schemeClr val="tx1"/>
                </a:solidFill>
                <a:latin typeface="Arial" charset="0"/>
              </a:defRPr>
            </a:lvl3pPr>
            <a:lvl4pPr marL="1600200" indent="-228600" defTabSz="820738">
              <a:defRPr b="1">
                <a:solidFill>
                  <a:schemeClr val="tx1"/>
                </a:solidFill>
                <a:latin typeface="Arial" charset="0"/>
              </a:defRPr>
            </a:lvl4pPr>
            <a:lvl5pPr marL="2057400" indent="-228600" defTabSz="820738">
              <a:defRPr b="1">
                <a:solidFill>
                  <a:schemeClr val="tx1"/>
                </a:solidFill>
                <a:latin typeface="Arial" charset="0"/>
              </a:defRPr>
            </a:lvl5pPr>
            <a:lvl6pPr marL="2514600" indent="-228600" algn="ctr" defTabSz="820738" eaLnBrk="0" fontAlgn="base" hangingPunct="0">
              <a:spcBef>
                <a:spcPct val="0"/>
              </a:spcBef>
              <a:spcAft>
                <a:spcPct val="0"/>
              </a:spcAft>
              <a:defRPr b="1">
                <a:solidFill>
                  <a:schemeClr val="tx1"/>
                </a:solidFill>
                <a:latin typeface="Arial" charset="0"/>
              </a:defRPr>
            </a:lvl6pPr>
            <a:lvl7pPr marL="2971800" indent="-228600" algn="ctr" defTabSz="820738" eaLnBrk="0" fontAlgn="base" hangingPunct="0">
              <a:spcBef>
                <a:spcPct val="0"/>
              </a:spcBef>
              <a:spcAft>
                <a:spcPct val="0"/>
              </a:spcAft>
              <a:defRPr b="1">
                <a:solidFill>
                  <a:schemeClr val="tx1"/>
                </a:solidFill>
                <a:latin typeface="Arial" charset="0"/>
              </a:defRPr>
            </a:lvl7pPr>
            <a:lvl8pPr marL="3429000" indent="-228600" algn="ctr" defTabSz="820738" eaLnBrk="0" fontAlgn="base" hangingPunct="0">
              <a:spcBef>
                <a:spcPct val="0"/>
              </a:spcBef>
              <a:spcAft>
                <a:spcPct val="0"/>
              </a:spcAft>
              <a:defRPr b="1">
                <a:solidFill>
                  <a:schemeClr val="tx1"/>
                </a:solidFill>
                <a:latin typeface="Arial" charset="0"/>
              </a:defRPr>
            </a:lvl8pPr>
            <a:lvl9pPr marL="3886200" indent="-228600" algn="ctr" defTabSz="820738" eaLnBrk="0" fontAlgn="base" hangingPunct="0">
              <a:spcBef>
                <a:spcPct val="0"/>
              </a:spcBef>
              <a:spcAft>
                <a:spcPct val="0"/>
              </a:spcAft>
              <a:defRPr b="1">
                <a:solidFill>
                  <a:schemeClr val="tx1"/>
                </a:solidFill>
                <a:latin typeface="Arial" charset="0"/>
              </a:defRPr>
            </a:lvl9pPr>
          </a:lstStyle>
          <a:p>
            <a:pPr>
              <a:defRPr/>
            </a:pPr>
            <a:fld id="{92241330-0D15-694E-A7F2-3DE60843BCAD}" type="slidenum">
              <a:rPr lang="en-US" altLang="x-none" b="0" smtClean="0">
                <a:latin typeface="Tahoma" charset="0"/>
              </a:rPr>
              <a:pPr>
                <a:defRPr/>
              </a:pPr>
              <a:t>78</a:t>
            </a:fld>
            <a:endParaRPr lang="en-US" altLang="x-none" b="0" smtClean="0">
              <a:latin typeface="Tahoma" charset="0"/>
            </a:endParaRPr>
          </a:p>
        </p:txBody>
      </p:sp>
      <p:pic>
        <p:nvPicPr>
          <p:cNvPr id="97282" name="Picture 2"/>
          <p:cNvPicPr>
            <a:picLocks noChangeAspect="1" noChangeArrowheads="1"/>
          </p:cNvPicPr>
          <p:nvPr/>
        </p:nvPicPr>
        <p:blipFill>
          <a:blip r:embed="rId2"/>
          <a:srcRect/>
          <a:stretch>
            <a:fillRect/>
          </a:stretch>
        </p:blipFill>
        <p:spPr bwMode="gray">
          <a:xfrm>
            <a:off x="1971676" y="1981201"/>
            <a:ext cx="7364413" cy="2405063"/>
          </a:xfrm>
          <a:prstGeom prst="rect">
            <a:avLst/>
          </a:prstGeom>
          <a:noFill/>
          <a:ln>
            <a:noFill/>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pic>
      <p:pic>
        <p:nvPicPr>
          <p:cNvPr id="97283" name="Picture 3"/>
          <p:cNvPicPr>
            <a:picLocks noChangeAspect="1" noChangeArrowheads="1"/>
          </p:cNvPicPr>
          <p:nvPr/>
        </p:nvPicPr>
        <p:blipFill>
          <a:blip r:embed="rId3"/>
          <a:srcRect/>
          <a:stretch>
            <a:fillRect/>
          </a:stretch>
        </p:blipFill>
        <p:spPr bwMode="gray">
          <a:xfrm>
            <a:off x="1703662" y="4386264"/>
            <a:ext cx="7248525" cy="2036763"/>
          </a:xfrm>
          <a:prstGeom prst="rect">
            <a:avLst/>
          </a:prstGeom>
          <a:noFill/>
          <a:ln>
            <a:noFill/>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pic>
      <p:sp>
        <p:nvSpPr>
          <p:cNvPr id="93189" name="4 CuadroTexto"/>
          <p:cNvSpPr txBox="1">
            <a:spLocks noChangeArrowheads="1"/>
          </p:cNvSpPr>
          <p:nvPr/>
        </p:nvSpPr>
        <p:spPr bwMode="auto">
          <a:xfrm>
            <a:off x="6148388" y="2234406"/>
            <a:ext cx="1865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s-CO" altLang="es-CO" b="0"/>
              <a:t>Tasa de créditos</a:t>
            </a:r>
          </a:p>
        </p:txBody>
      </p:sp>
      <p:cxnSp>
        <p:nvCxnSpPr>
          <p:cNvPr id="9" name="8 Conector recto de flecha"/>
          <p:cNvCxnSpPr>
            <a:stCxn id="93189" idx="1"/>
          </p:cNvCxnSpPr>
          <p:nvPr/>
        </p:nvCxnSpPr>
        <p:spPr bwMode="auto">
          <a:xfrm flipH="1">
            <a:off x="5791201" y="2420143"/>
            <a:ext cx="357187" cy="327025"/>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cxnSp>
      <p:sp>
        <p:nvSpPr>
          <p:cNvPr id="93191" name="9 CuadroTexto"/>
          <p:cNvSpPr txBox="1">
            <a:spLocks noChangeArrowheads="1"/>
          </p:cNvSpPr>
          <p:nvPr/>
        </p:nvSpPr>
        <p:spPr bwMode="auto">
          <a:xfrm>
            <a:off x="6148388" y="4782343"/>
            <a:ext cx="2300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s-CO" altLang="es-CO" b="0"/>
              <a:t>Tasa de intervención</a:t>
            </a:r>
          </a:p>
        </p:txBody>
      </p:sp>
      <p:cxnSp>
        <p:nvCxnSpPr>
          <p:cNvPr id="12" name="11 Conector recto de flecha"/>
          <p:cNvCxnSpPr>
            <a:stCxn id="93191" idx="1"/>
          </p:cNvCxnSpPr>
          <p:nvPr/>
        </p:nvCxnSpPr>
        <p:spPr bwMode="auto">
          <a:xfrm flipH="1">
            <a:off x="5578475" y="4966493"/>
            <a:ext cx="569913"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cxnSp>
    </p:spTree>
    <p:extLst>
      <p:ext uri="{BB962C8B-B14F-4D97-AF65-F5344CB8AC3E}">
        <p14:creationId xmlns:p14="http://schemas.microsoft.com/office/powerpoint/2010/main" val="4286118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CO" dirty="0" smtClean="0"/>
              <a:t>Riesgos: Tasa interbancaria </a:t>
            </a:r>
            <a:endParaRPr lang="es-CO" dirty="0"/>
          </a:p>
        </p:txBody>
      </p:sp>
      <p:sp>
        <p:nvSpPr>
          <p:cNvPr id="3" name="2 Marcador de número de diapositiva"/>
          <p:cNvSpPr>
            <a:spLocks noGrp="1"/>
          </p:cNvSpPr>
          <p:nvPr>
            <p:ph type="sldNum" sz="quarter" idx="10"/>
          </p:nvPr>
        </p:nvSpPr>
        <p:spPr/>
        <p:txBody>
          <a:bodyPr/>
          <a:lstStyle>
            <a:lvl1pPr defTabSz="820738">
              <a:defRPr b="1">
                <a:solidFill>
                  <a:schemeClr val="tx1"/>
                </a:solidFill>
                <a:latin typeface="Arial" charset="0"/>
              </a:defRPr>
            </a:lvl1pPr>
            <a:lvl2pPr marL="742950" indent="-285750" defTabSz="820738">
              <a:defRPr b="1">
                <a:solidFill>
                  <a:schemeClr val="tx1"/>
                </a:solidFill>
                <a:latin typeface="Arial" charset="0"/>
              </a:defRPr>
            </a:lvl2pPr>
            <a:lvl3pPr marL="1143000" indent="-228600" defTabSz="820738">
              <a:defRPr b="1">
                <a:solidFill>
                  <a:schemeClr val="tx1"/>
                </a:solidFill>
                <a:latin typeface="Arial" charset="0"/>
              </a:defRPr>
            </a:lvl3pPr>
            <a:lvl4pPr marL="1600200" indent="-228600" defTabSz="820738">
              <a:defRPr b="1">
                <a:solidFill>
                  <a:schemeClr val="tx1"/>
                </a:solidFill>
                <a:latin typeface="Arial" charset="0"/>
              </a:defRPr>
            </a:lvl4pPr>
            <a:lvl5pPr marL="2057400" indent="-228600" defTabSz="820738">
              <a:defRPr b="1">
                <a:solidFill>
                  <a:schemeClr val="tx1"/>
                </a:solidFill>
                <a:latin typeface="Arial" charset="0"/>
              </a:defRPr>
            </a:lvl5pPr>
            <a:lvl6pPr marL="2514600" indent="-228600" algn="ctr" defTabSz="820738" eaLnBrk="0" fontAlgn="base" hangingPunct="0">
              <a:spcBef>
                <a:spcPct val="0"/>
              </a:spcBef>
              <a:spcAft>
                <a:spcPct val="0"/>
              </a:spcAft>
              <a:defRPr b="1">
                <a:solidFill>
                  <a:schemeClr val="tx1"/>
                </a:solidFill>
                <a:latin typeface="Arial" charset="0"/>
              </a:defRPr>
            </a:lvl6pPr>
            <a:lvl7pPr marL="2971800" indent="-228600" algn="ctr" defTabSz="820738" eaLnBrk="0" fontAlgn="base" hangingPunct="0">
              <a:spcBef>
                <a:spcPct val="0"/>
              </a:spcBef>
              <a:spcAft>
                <a:spcPct val="0"/>
              </a:spcAft>
              <a:defRPr b="1">
                <a:solidFill>
                  <a:schemeClr val="tx1"/>
                </a:solidFill>
                <a:latin typeface="Arial" charset="0"/>
              </a:defRPr>
            </a:lvl7pPr>
            <a:lvl8pPr marL="3429000" indent="-228600" algn="ctr" defTabSz="820738" eaLnBrk="0" fontAlgn="base" hangingPunct="0">
              <a:spcBef>
                <a:spcPct val="0"/>
              </a:spcBef>
              <a:spcAft>
                <a:spcPct val="0"/>
              </a:spcAft>
              <a:defRPr b="1">
                <a:solidFill>
                  <a:schemeClr val="tx1"/>
                </a:solidFill>
                <a:latin typeface="Arial" charset="0"/>
              </a:defRPr>
            </a:lvl8pPr>
            <a:lvl9pPr marL="3886200" indent="-228600" algn="ctr" defTabSz="820738" eaLnBrk="0" fontAlgn="base" hangingPunct="0">
              <a:spcBef>
                <a:spcPct val="0"/>
              </a:spcBef>
              <a:spcAft>
                <a:spcPct val="0"/>
              </a:spcAft>
              <a:defRPr b="1">
                <a:solidFill>
                  <a:schemeClr val="tx1"/>
                </a:solidFill>
                <a:latin typeface="Arial" charset="0"/>
              </a:defRPr>
            </a:lvl9pPr>
          </a:lstStyle>
          <a:p>
            <a:pPr>
              <a:defRPr/>
            </a:pPr>
            <a:endParaRPr lang="en-US" altLang="x-none" b="0" dirty="0" smtClean="0">
              <a:latin typeface="Tahoma" charset="0"/>
            </a:endParaRPr>
          </a:p>
        </p:txBody>
      </p:sp>
      <p:pic>
        <p:nvPicPr>
          <p:cNvPr id="99330" name="Picture 2"/>
          <p:cNvPicPr>
            <a:picLocks noChangeAspect="1" noChangeArrowheads="1"/>
          </p:cNvPicPr>
          <p:nvPr/>
        </p:nvPicPr>
        <p:blipFill>
          <a:blip r:embed="rId2"/>
          <a:srcRect/>
          <a:stretch>
            <a:fillRect/>
          </a:stretch>
        </p:blipFill>
        <p:spPr bwMode="gray">
          <a:xfrm>
            <a:off x="1752601" y="1600200"/>
            <a:ext cx="7802563" cy="2965450"/>
          </a:xfrm>
          <a:prstGeom prst="rect">
            <a:avLst/>
          </a:prstGeom>
          <a:noFill/>
          <a:ln>
            <a:noFill/>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pic>
      <p:pic>
        <p:nvPicPr>
          <p:cNvPr id="99332" name="Picture 4"/>
          <p:cNvPicPr>
            <a:picLocks noChangeAspect="1" noChangeArrowheads="1"/>
          </p:cNvPicPr>
          <p:nvPr/>
        </p:nvPicPr>
        <p:blipFill>
          <a:blip r:embed="rId3"/>
          <a:srcRect/>
          <a:stretch>
            <a:fillRect/>
          </a:stretch>
        </p:blipFill>
        <p:spPr bwMode="gray">
          <a:xfrm>
            <a:off x="3124200" y="4191001"/>
            <a:ext cx="3282950" cy="1973263"/>
          </a:xfrm>
          <a:prstGeom prst="rect">
            <a:avLst/>
          </a:prstGeom>
          <a:noFill/>
          <a:ln>
            <a:noFill/>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pic>
      <p:cxnSp>
        <p:nvCxnSpPr>
          <p:cNvPr id="5" name="4 Conector recto de flecha"/>
          <p:cNvCxnSpPr/>
          <p:nvPr/>
        </p:nvCxnSpPr>
        <p:spPr bwMode="auto">
          <a:xfrm flipH="1">
            <a:off x="5486400" y="2133600"/>
            <a:ext cx="2209800" cy="1905000"/>
          </a:xfrm>
          <a:prstGeom prst="straightConnector1">
            <a:avLst/>
          </a:prstGeom>
          <a:noFill/>
          <a:ln w="12700" cap="flat" cmpd="sng" algn="ctr">
            <a:solidFill>
              <a:srgbClr val="FF0000"/>
            </a:solidFill>
            <a:prstDash val="solid"/>
            <a:round/>
            <a:headEnd type="none" w="med" len="med"/>
            <a:tailEnd type="arrow"/>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cxnSp>
      <p:sp>
        <p:nvSpPr>
          <p:cNvPr id="96262" name="5 CuadroTexto"/>
          <p:cNvSpPr txBox="1">
            <a:spLocks noChangeArrowheads="1"/>
          </p:cNvSpPr>
          <p:nvPr/>
        </p:nvSpPr>
        <p:spPr bwMode="auto">
          <a:xfrm>
            <a:off x="4557713" y="1447800"/>
            <a:ext cx="326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s-CO" altLang="es-CO"/>
              <a:t>La de ventanilla es el piso…</a:t>
            </a:r>
          </a:p>
        </p:txBody>
      </p:sp>
    </p:spTree>
    <p:extLst>
      <p:ext uri="{BB962C8B-B14F-4D97-AF65-F5344CB8AC3E}">
        <p14:creationId xmlns:p14="http://schemas.microsoft.com/office/powerpoint/2010/main" val="799637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Box 4"/>
          <p:cNvSpPr txBox="1"/>
          <p:nvPr/>
        </p:nvSpPr>
        <p:spPr>
          <a:xfrm>
            <a:off x="1332854" y="2045776"/>
            <a:ext cx="5362414" cy="923330"/>
          </a:xfrm>
          <a:prstGeom prst="rect">
            <a:avLst/>
          </a:prstGeom>
          <a:noFill/>
        </p:spPr>
        <p:txBody>
          <a:bodyPr wrap="square" rtlCol="0">
            <a:spAutoFit/>
          </a:bodyPr>
          <a:lstStyle/>
          <a:p>
            <a:r>
              <a:rPr lang="en-US" b="1" dirty="0" smtClean="0"/>
              <a:t>BR</a:t>
            </a:r>
          </a:p>
          <a:p>
            <a:r>
              <a:rPr lang="en-US" dirty="0" err="1" smtClean="0"/>
              <a:t>Activos</a:t>
            </a:r>
            <a:r>
              <a:rPr lang="en-US" dirty="0" smtClean="0"/>
              <a:t> 	</a:t>
            </a:r>
            <a:r>
              <a:rPr lang="en-US" dirty="0" err="1" smtClean="0"/>
              <a:t>Pasivos</a:t>
            </a:r>
            <a:r>
              <a:rPr lang="en-US" dirty="0" smtClean="0"/>
              <a:t> no Mon</a:t>
            </a:r>
          </a:p>
          <a:p>
            <a:pPr marL="342900" indent="-342900">
              <a:buAutoNum type="arabicPlain" startAt="200"/>
            </a:pPr>
            <a:r>
              <a:rPr lang="en-US" dirty="0" smtClean="0"/>
              <a:t> 	100</a:t>
            </a:r>
            <a:endParaRPr lang="en-US" dirty="0"/>
          </a:p>
        </p:txBody>
      </p:sp>
      <p:sp>
        <p:nvSpPr>
          <p:cNvPr id="6" name="TextBox 5"/>
          <p:cNvSpPr txBox="1"/>
          <p:nvPr/>
        </p:nvSpPr>
        <p:spPr>
          <a:xfrm>
            <a:off x="4587498" y="2322775"/>
            <a:ext cx="2305183" cy="369332"/>
          </a:xfrm>
          <a:prstGeom prst="rect">
            <a:avLst/>
          </a:prstGeom>
          <a:noFill/>
        </p:spPr>
        <p:txBody>
          <a:bodyPr wrap="none" rtlCol="0">
            <a:spAutoFit/>
          </a:bodyPr>
          <a:lstStyle/>
          <a:p>
            <a:r>
              <a:rPr lang="en-US" b="1" dirty="0" smtClean="0">
                <a:solidFill>
                  <a:srgbClr val="FF0000"/>
                </a:solidFill>
              </a:rPr>
              <a:t>Base </a:t>
            </a:r>
            <a:r>
              <a:rPr lang="en-US" b="1" dirty="0" err="1" smtClean="0">
                <a:solidFill>
                  <a:srgbClr val="FF0000"/>
                </a:solidFill>
              </a:rPr>
              <a:t>monetaria</a:t>
            </a:r>
            <a:r>
              <a:rPr lang="en-US" b="1" dirty="0" smtClean="0">
                <a:solidFill>
                  <a:srgbClr val="FF0000"/>
                </a:solidFill>
              </a:rPr>
              <a:t>  = 100</a:t>
            </a:r>
            <a:endParaRPr lang="en-US" b="1" dirty="0">
              <a:solidFill>
                <a:srgbClr val="FF0000"/>
              </a:solidFill>
            </a:endParaRPr>
          </a:p>
        </p:txBody>
      </p:sp>
      <p:sp>
        <p:nvSpPr>
          <p:cNvPr id="10" name="TextBox 9"/>
          <p:cNvSpPr txBox="1"/>
          <p:nvPr/>
        </p:nvSpPr>
        <p:spPr>
          <a:xfrm>
            <a:off x="1472339" y="3533614"/>
            <a:ext cx="5222929" cy="369332"/>
          </a:xfrm>
          <a:prstGeom prst="rect">
            <a:avLst/>
          </a:prstGeom>
          <a:noFill/>
        </p:spPr>
        <p:txBody>
          <a:bodyPr wrap="square" rtlCol="0">
            <a:spAutoFit/>
          </a:bodyPr>
          <a:lstStyle/>
          <a:p>
            <a:r>
              <a:rPr lang="en-US" dirty="0" smtClean="0"/>
              <a:t>EXPANSION SECUNDARIA </a:t>
            </a:r>
            <a:r>
              <a:rPr lang="en-US" dirty="0" smtClean="0">
                <a:hlinkClick r:id="rId2" action="ppaction://hlinkfile"/>
              </a:rPr>
              <a:t>aquí</a:t>
            </a:r>
            <a:endParaRPr lang="en-US" dirty="0"/>
          </a:p>
        </p:txBody>
      </p:sp>
    </p:spTree>
    <p:extLst>
      <p:ext uri="{BB962C8B-B14F-4D97-AF65-F5344CB8AC3E}">
        <p14:creationId xmlns:p14="http://schemas.microsoft.com/office/powerpoint/2010/main" val="21451833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CO" dirty="0" smtClean="0"/>
              <a:t>Tasa de créditos de vivienda en pesos</a:t>
            </a:r>
            <a:endParaRPr lang="es-CO" dirty="0"/>
          </a:p>
        </p:txBody>
      </p:sp>
      <p:sp>
        <p:nvSpPr>
          <p:cNvPr id="3" name="2 Marcador de número de diapositiva"/>
          <p:cNvSpPr>
            <a:spLocks noGrp="1"/>
          </p:cNvSpPr>
          <p:nvPr>
            <p:ph type="sldNum" sz="quarter" idx="10"/>
          </p:nvPr>
        </p:nvSpPr>
        <p:spPr/>
        <p:txBody>
          <a:bodyPr/>
          <a:lstStyle>
            <a:lvl1pPr defTabSz="820738">
              <a:defRPr b="1">
                <a:solidFill>
                  <a:schemeClr val="tx1"/>
                </a:solidFill>
                <a:latin typeface="Arial" charset="0"/>
              </a:defRPr>
            </a:lvl1pPr>
            <a:lvl2pPr marL="742950" indent="-285750" defTabSz="820738">
              <a:defRPr b="1">
                <a:solidFill>
                  <a:schemeClr val="tx1"/>
                </a:solidFill>
                <a:latin typeface="Arial" charset="0"/>
              </a:defRPr>
            </a:lvl2pPr>
            <a:lvl3pPr marL="1143000" indent="-228600" defTabSz="820738">
              <a:defRPr b="1">
                <a:solidFill>
                  <a:schemeClr val="tx1"/>
                </a:solidFill>
                <a:latin typeface="Arial" charset="0"/>
              </a:defRPr>
            </a:lvl3pPr>
            <a:lvl4pPr marL="1600200" indent="-228600" defTabSz="820738">
              <a:defRPr b="1">
                <a:solidFill>
                  <a:schemeClr val="tx1"/>
                </a:solidFill>
                <a:latin typeface="Arial" charset="0"/>
              </a:defRPr>
            </a:lvl4pPr>
            <a:lvl5pPr marL="2057400" indent="-228600" defTabSz="820738">
              <a:defRPr b="1">
                <a:solidFill>
                  <a:schemeClr val="tx1"/>
                </a:solidFill>
                <a:latin typeface="Arial" charset="0"/>
              </a:defRPr>
            </a:lvl5pPr>
            <a:lvl6pPr marL="2514600" indent="-228600" algn="ctr" defTabSz="820738" eaLnBrk="0" fontAlgn="base" hangingPunct="0">
              <a:spcBef>
                <a:spcPct val="0"/>
              </a:spcBef>
              <a:spcAft>
                <a:spcPct val="0"/>
              </a:spcAft>
              <a:defRPr b="1">
                <a:solidFill>
                  <a:schemeClr val="tx1"/>
                </a:solidFill>
                <a:latin typeface="Arial" charset="0"/>
              </a:defRPr>
            </a:lvl6pPr>
            <a:lvl7pPr marL="2971800" indent="-228600" algn="ctr" defTabSz="820738" eaLnBrk="0" fontAlgn="base" hangingPunct="0">
              <a:spcBef>
                <a:spcPct val="0"/>
              </a:spcBef>
              <a:spcAft>
                <a:spcPct val="0"/>
              </a:spcAft>
              <a:defRPr b="1">
                <a:solidFill>
                  <a:schemeClr val="tx1"/>
                </a:solidFill>
                <a:latin typeface="Arial" charset="0"/>
              </a:defRPr>
            </a:lvl7pPr>
            <a:lvl8pPr marL="3429000" indent="-228600" algn="ctr" defTabSz="820738" eaLnBrk="0" fontAlgn="base" hangingPunct="0">
              <a:spcBef>
                <a:spcPct val="0"/>
              </a:spcBef>
              <a:spcAft>
                <a:spcPct val="0"/>
              </a:spcAft>
              <a:defRPr b="1">
                <a:solidFill>
                  <a:schemeClr val="tx1"/>
                </a:solidFill>
                <a:latin typeface="Arial" charset="0"/>
              </a:defRPr>
            </a:lvl8pPr>
            <a:lvl9pPr marL="3886200" indent="-228600" algn="ctr" defTabSz="820738" eaLnBrk="0" fontAlgn="base" hangingPunct="0">
              <a:spcBef>
                <a:spcPct val="0"/>
              </a:spcBef>
              <a:spcAft>
                <a:spcPct val="0"/>
              </a:spcAft>
              <a:defRPr b="1">
                <a:solidFill>
                  <a:schemeClr val="tx1"/>
                </a:solidFill>
                <a:latin typeface="Arial" charset="0"/>
              </a:defRPr>
            </a:lvl9pPr>
          </a:lstStyle>
          <a:p>
            <a:pPr>
              <a:defRPr/>
            </a:pPr>
            <a:fld id="{5804183E-BC56-314E-8D93-D5BB945DD871}" type="slidenum">
              <a:rPr lang="en-US" altLang="x-none" b="0" smtClean="0">
                <a:latin typeface="Tahoma" charset="0"/>
              </a:rPr>
              <a:pPr>
                <a:defRPr/>
              </a:pPr>
              <a:t>80</a:t>
            </a:fld>
            <a:endParaRPr lang="en-US" altLang="x-none" b="0" smtClean="0">
              <a:latin typeface="Tahoma" charset="0"/>
            </a:endParaRPr>
          </a:p>
        </p:txBody>
      </p:sp>
      <p:pic>
        <p:nvPicPr>
          <p:cNvPr id="98306" name="Picture 2"/>
          <p:cNvPicPr>
            <a:picLocks noChangeAspect="1" noChangeArrowheads="1"/>
          </p:cNvPicPr>
          <p:nvPr/>
        </p:nvPicPr>
        <p:blipFill>
          <a:blip r:embed="rId2"/>
          <a:srcRect/>
          <a:stretch>
            <a:fillRect/>
          </a:stretch>
        </p:blipFill>
        <p:spPr bwMode="gray">
          <a:xfrm>
            <a:off x="2108201" y="1414463"/>
            <a:ext cx="7974013" cy="2474912"/>
          </a:xfrm>
          <a:prstGeom prst="rect">
            <a:avLst/>
          </a:prstGeom>
          <a:noFill/>
          <a:ln>
            <a:noFill/>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pic>
      <p:pic>
        <p:nvPicPr>
          <p:cNvPr id="98307" name="Picture 3"/>
          <p:cNvPicPr>
            <a:picLocks noChangeAspect="1" noChangeArrowheads="1"/>
          </p:cNvPicPr>
          <p:nvPr/>
        </p:nvPicPr>
        <p:blipFill>
          <a:blip r:embed="rId3"/>
          <a:srcRect/>
          <a:stretch>
            <a:fillRect/>
          </a:stretch>
        </p:blipFill>
        <p:spPr bwMode="gray">
          <a:xfrm>
            <a:off x="5473700" y="3797300"/>
            <a:ext cx="4584700" cy="2755900"/>
          </a:xfrm>
          <a:prstGeom prst="rect">
            <a:avLst/>
          </a:prstGeom>
          <a:noFill/>
          <a:ln>
            <a:noFill/>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pic>
      <p:cxnSp>
        <p:nvCxnSpPr>
          <p:cNvPr id="5" name="4 Conector recto de flecha"/>
          <p:cNvCxnSpPr/>
          <p:nvPr/>
        </p:nvCxnSpPr>
        <p:spPr bwMode="auto">
          <a:xfrm>
            <a:off x="5791200" y="2652714"/>
            <a:ext cx="228600" cy="1081087"/>
          </a:xfrm>
          <a:prstGeom prst="straightConnector1">
            <a:avLst/>
          </a:prstGeom>
          <a:noFill/>
          <a:ln w="12700" cap="flat" cmpd="sng" algn="ctr">
            <a:solidFill>
              <a:srgbClr val="FF0000"/>
            </a:solidFill>
            <a:prstDash val="solid"/>
            <a:round/>
            <a:headEnd type="none" w="med" len="med"/>
            <a:tailEnd type="arrow"/>
          </a:ln>
          <a:effectLst/>
          <a:extLst>
            <a:ext uri="{909E8E84-426E-40DD-AFC4-6F175D3DCCD1}">
              <a14:hiddenFill xmlns:a14="http://schemas.microsoft.com/office/drawing/2010/main">
                <a:gradFill rotWithShape="0">
                  <a:gsLst>
                    <a:gs pos="0">
                      <a:schemeClr val="tx1"/>
                    </a:gs>
                    <a:gs pos="50000">
                      <a:srgbClr val="40842E"/>
                    </a:gs>
                    <a:gs pos="100000">
                      <a:schemeClr val="tx1"/>
                    </a:gs>
                  </a:gsLst>
                  <a:lin ang="0" scaled="1"/>
                </a:gradFill>
              </a14:hiddenFill>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cxnSp>
    </p:spTree>
    <p:extLst>
      <p:ext uri="{BB962C8B-B14F-4D97-AF65-F5344CB8AC3E}">
        <p14:creationId xmlns:p14="http://schemas.microsoft.com/office/powerpoint/2010/main" val="4728083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Efecto</a:t>
            </a:r>
            <a:r>
              <a:rPr lang="en-US" dirty="0" smtClean="0"/>
              <a:t> </a:t>
            </a:r>
            <a:r>
              <a:rPr lang="en-US" dirty="0" err="1" smtClean="0"/>
              <a:t>sobre</a:t>
            </a:r>
            <a:r>
              <a:rPr lang="en-US" dirty="0" smtClean="0"/>
              <a:t> </a:t>
            </a:r>
            <a:r>
              <a:rPr lang="en-US" dirty="0" err="1" smtClean="0"/>
              <a:t>otros</a:t>
            </a:r>
            <a:r>
              <a:rPr lang="en-US" dirty="0" smtClean="0"/>
              <a:t> </a:t>
            </a:r>
            <a:r>
              <a:rPr lang="en-US" dirty="0" err="1" smtClean="0"/>
              <a:t>activos</a:t>
            </a:r>
            <a:r>
              <a:rPr lang="en-US" dirty="0" smtClean="0"/>
              <a:t> - </a:t>
            </a:r>
            <a:r>
              <a:rPr lang="en-US" dirty="0" err="1" smtClean="0"/>
              <a:t>acciones</a:t>
            </a:r>
            <a:endParaRPr lang="en-US" dirty="0"/>
          </a:p>
        </p:txBody>
      </p:sp>
      <p:pic>
        <p:nvPicPr>
          <p:cNvPr id="4" name="Picture 3"/>
          <p:cNvPicPr>
            <a:picLocks noChangeAspect="1"/>
          </p:cNvPicPr>
          <p:nvPr/>
        </p:nvPicPr>
        <p:blipFill>
          <a:blip r:embed="rId2"/>
          <a:stretch>
            <a:fillRect/>
          </a:stretch>
        </p:blipFill>
        <p:spPr>
          <a:xfrm>
            <a:off x="2963916" y="1861035"/>
            <a:ext cx="3794235" cy="2224862"/>
          </a:xfrm>
          <a:prstGeom prst="rect">
            <a:avLst/>
          </a:prstGeom>
        </p:spPr>
      </p:pic>
      <p:pic>
        <p:nvPicPr>
          <p:cNvPr id="5" name="Picture 4"/>
          <p:cNvPicPr>
            <a:picLocks noChangeAspect="1"/>
          </p:cNvPicPr>
          <p:nvPr/>
        </p:nvPicPr>
        <p:blipFill>
          <a:blip r:embed="rId3"/>
          <a:stretch>
            <a:fillRect/>
          </a:stretch>
        </p:blipFill>
        <p:spPr>
          <a:xfrm>
            <a:off x="3082371" y="3699641"/>
            <a:ext cx="3859711" cy="2320103"/>
          </a:xfrm>
          <a:prstGeom prst="rect">
            <a:avLst/>
          </a:prstGeom>
        </p:spPr>
      </p:pic>
      <p:sp>
        <p:nvSpPr>
          <p:cNvPr id="6" name="TextBox 5"/>
          <p:cNvSpPr txBox="1"/>
          <p:nvPr/>
        </p:nvSpPr>
        <p:spPr>
          <a:xfrm>
            <a:off x="7882759" y="2325832"/>
            <a:ext cx="2543503" cy="369332"/>
          </a:xfrm>
          <a:prstGeom prst="rect">
            <a:avLst/>
          </a:prstGeom>
          <a:noFill/>
        </p:spPr>
        <p:txBody>
          <a:bodyPr wrap="square" rtlCol="0">
            <a:spAutoFit/>
          </a:bodyPr>
          <a:lstStyle/>
          <a:p>
            <a:r>
              <a:rPr lang="en-US" dirty="0" err="1" smtClean="0"/>
              <a:t>Índice</a:t>
            </a:r>
            <a:r>
              <a:rPr lang="en-US" dirty="0" smtClean="0"/>
              <a:t> </a:t>
            </a:r>
            <a:r>
              <a:rPr lang="en-US" dirty="0" err="1" smtClean="0"/>
              <a:t>Colcap</a:t>
            </a:r>
            <a:r>
              <a:rPr lang="en-US" dirty="0" smtClean="0"/>
              <a:t> </a:t>
            </a:r>
            <a:endParaRPr lang="en-US" dirty="0"/>
          </a:p>
        </p:txBody>
      </p:sp>
      <p:sp>
        <p:nvSpPr>
          <p:cNvPr id="7" name="TextBox 6"/>
          <p:cNvSpPr txBox="1"/>
          <p:nvPr/>
        </p:nvSpPr>
        <p:spPr>
          <a:xfrm>
            <a:off x="7987862" y="4490360"/>
            <a:ext cx="2617076" cy="369332"/>
          </a:xfrm>
          <a:prstGeom prst="rect">
            <a:avLst/>
          </a:prstGeom>
          <a:noFill/>
        </p:spPr>
        <p:txBody>
          <a:bodyPr wrap="square" rtlCol="0">
            <a:spAutoFit/>
          </a:bodyPr>
          <a:lstStyle/>
          <a:p>
            <a:r>
              <a:rPr lang="en-US" dirty="0" err="1" smtClean="0"/>
              <a:t>Tasa</a:t>
            </a:r>
            <a:r>
              <a:rPr lang="en-US" dirty="0" smtClean="0"/>
              <a:t> de </a:t>
            </a:r>
            <a:r>
              <a:rPr lang="en-US" dirty="0" err="1" smtClean="0"/>
              <a:t>intervención</a:t>
            </a:r>
            <a:endParaRPr lang="en-US" dirty="0"/>
          </a:p>
        </p:txBody>
      </p:sp>
      <p:sp>
        <p:nvSpPr>
          <p:cNvPr id="8" name="Freeform 7"/>
          <p:cNvSpPr/>
          <p:nvPr/>
        </p:nvSpPr>
        <p:spPr>
          <a:xfrm>
            <a:off x="3384331" y="2322786"/>
            <a:ext cx="2795752" cy="420414"/>
          </a:xfrm>
          <a:custGeom>
            <a:avLst/>
            <a:gdLst>
              <a:gd name="connsiteX0" fmla="*/ 0 w 2795752"/>
              <a:gd name="connsiteY0" fmla="*/ 420414 h 420414"/>
              <a:gd name="connsiteX1" fmla="*/ 2795752 w 2795752"/>
              <a:gd name="connsiteY1" fmla="*/ 0 h 420414"/>
              <a:gd name="connsiteX2" fmla="*/ 2795752 w 2795752"/>
              <a:gd name="connsiteY2" fmla="*/ 0 h 420414"/>
            </a:gdLst>
            <a:ahLst/>
            <a:cxnLst>
              <a:cxn ang="0">
                <a:pos x="connsiteX0" y="connsiteY0"/>
              </a:cxn>
              <a:cxn ang="0">
                <a:pos x="connsiteX1" y="connsiteY1"/>
              </a:cxn>
              <a:cxn ang="0">
                <a:pos x="connsiteX2" y="connsiteY2"/>
              </a:cxn>
            </a:cxnLst>
            <a:rect l="l" t="t" r="r" b="b"/>
            <a:pathLst>
              <a:path w="2795752" h="420414">
                <a:moveTo>
                  <a:pt x="0" y="420414"/>
                </a:moveTo>
                <a:lnTo>
                  <a:pt x="2795752" y="0"/>
                </a:lnTo>
                <a:lnTo>
                  <a:pt x="2795752"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436883" y="3930869"/>
            <a:ext cx="3020178" cy="825827"/>
          </a:xfrm>
          <a:custGeom>
            <a:avLst/>
            <a:gdLst>
              <a:gd name="connsiteX0" fmla="*/ 0 w 3020178"/>
              <a:gd name="connsiteY0" fmla="*/ 0 h 825827"/>
              <a:gd name="connsiteX1" fmla="*/ 504496 w 3020178"/>
              <a:gd name="connsiteY1" fmla="*/ 472965 h 825827"/>
              <a:gd name="connsiteX2" fmla="*/ 1187669 w 3020178"/>
              <a:gd name="connsiteY2" fmla="*/ 798786 h 825827"/>
              <a:gd name="connsiteX3" fmla="*/ 2879834 w 3020178"/>
              <a:gd name="connsiteY3" fmla="*/ 809297 h 825827"/>
              <a:gd name="connsiteX4" fmla="*/ 2921876 w 3020178"/>
              <a:gd name="connsiteY4" fmla="*/ 819807 h 82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178" h="825827">
                <a:moveTo>
                  <a:pt x="0" y="0"/>
                </a:moveTo>
                <a:cubicBezTo>
                  <a:pt x="153275" y="169917"/>
                  <a:pt x="306551" y="339834"/>
                  <a:pt x="504496" y="472965"/>
                </a:cubicBezTo>
                <a:cubicBezTo>
                  <a:pt x="702441" y="606096"/>
                  <a:pt x="791779" y="742731"/>
                  <a:pt x="1187669" y="798786"/>
                </a:cubicBezTo>
                <a:cubicBezTo>
                  <a:pt x="1583559" y="854841"/>
                  <a:pt x="2590800" y="805794"/>
                  <a:pt x="2879834" y="809297"/>
                </a:cubicBezTo>
                <a:cubicBezTo>
                  <a:pt x="3168868" y="812800"/>
                  <a:pt x="2921876" y="819807"/>
                  <a:pt x="2921876" y="819807"/>
                </a:cubicBez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6436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Cómo</a:t>
            </a:r>
            <a:r>
              <a:rPr lang="en-US" dirty="0" smtClean="0"/>
              <a:t> se </a:t>
            </a:r>
            <a:r>
              <a:rPr lang="en-US" dirty="0" err="1" smtClean="0"/>
              <a:t>determina</a:t>
            </a:r>
            <a:endParaRPr lang="en-US" dirty="0"/>
          </a:p>
        </p:txBody>
      </p:sp>
      <p:sp>
        <p:nvSpPr>
          <p:cNvPr id="3" name="TextBox 2"/>
          <p:cNvSpPr txBox="1"/>
          <p:nvPr/>
        </p:nvSpPr>
        <p:spPr>
          <a:xfrm>
            <a:off x="2380593" y="1828800"/>
            <a:ext cx="6277168" cy="4431983"/>
          </a:xfrm>
          <a:prstGeom prst="rect">
            <a:avLst/>
          </a:prstGeom>
          <a:noFill/>
        </p:spPr>
        <p:txBody>
          <a:bodyPr wrap="none" rtlCol="0">
            <a:spAutoFit/>
          </a:bodyPr>
          <a:lstStyle/>
          <a:p>
            <a:r>
              <a:rPr lang="es-CO" altLang="es-CO" sz="2400" dirty="0"/>
              <a:t>Regla de </a:t>
            </a:r>
            <a:r>
              <a:rPr lang="es-CO" altLang="es-CO" sz="2400" dirty="0" smtClean="0"/>
              <a:t>Taylor</a:t>
            </a:r>
          </a:p>
          <a:p>
            <a:endParaRPr lang="es-CO" altLang="es-CO" sz="2400" dirty="0"/>
          </a:p>
          <a:p>
            <a:r>
              <a:rPr lang="es-CO" altLang="es-CO" sz="2400" dirty="0"/>
              <a:t>i</a:t>
            </a:r>
            <a:r>
              <a:rPr lang="es-CO" altLang="es-CO" sz="2400" baseline="-25000" dirty="0"/>
              <a:t>t</a:t>
            </a:r>
            <a:r>
              <a:rPr lang="es-CO" altLang="es-CO" sz="2400" dirty="0"/>
              <a:t> = p</a:t>
            </a:r>
            <a:r>
              <a:rPr lang="es-CO" altLang="es-CO" sz="2400" baseline="-25000" dirty="0"/>
              <a:t>t </a:t>
            </a:r>
            <a:r>
              <a:rPr lang="es-CO" altLang="es-CO" sz="2400" dirty="0"/>
              <a:t>+ r</a:t>
            </a:r>
            <a:r>
              <a:rPr lang="es-CO" altLang="es-CO" sz="2400" baseline="-25000" dirty="0"/>
              <a:t>t</a:t>
            </a:r>
            <a:r>
              <a:rPr lang="es-CO" altLang="es-CO" sz="2400" baseline="30000" dirty="0"/>
              <a:t>*</a:t>
            </a:r>
            <a:r>
              <a:rPr lang="es-CO" altLang="es-CO" sz="2400" dirty="0"/>
              <a:t> + </a:t>
            </a:r>
            <a:r>
              <a:rPr lang="es-CO" altLang="es-CO" sz="2400" dirty="0">
                <a:solidFill>
                  <a:srgbClr val="FF0000"/>
                </a:solidFill>
              </a:rPr>
              <a:t>a</a:t>
            </a:r>
            <a:r>
              <a:rPr lang="es-CO" altLang="es-CO" sz="2400" baseline="-25000" dirty="0">
                <a:solidFill>
                  <a:srgbClr val="FF0000"/>
                </a:solidFill>
              </a:rPr>
              <a:t>p</a:t>
            </a:r>
            <a:r>
              <a:rPr lang="es-CO" altLang="es-CO" sz="2400" dirty="0">
                <a:solidFill>
                  <a:srgbClr val="FF0000"/>
                </a:solidFill>
              </a:rPr>
              <a:t>(p</a:t>
            </a:r>
            <a:r>
              <a:rPr lang="es-CO" altLang="es-CO" sz="2400" baseline="-25000" dirty="0">
                <a:solidFill>
                  <a:srgbClr val="FF0000"/>
                </a:solidFill>
              </a:rPr>
              <a:t>t </a:t>
            </a:r>
            <a:r>
              <a:rPr lang="es-CO" altLang="es-CO" sz="2400" dirty="0">
                <a:solidFill>
                  <a:srgbClr val="FF0000"/>
                </a:solidFill>
              </a:rPr>
              <a:t>- </a:t>
            </a:r>
            <a:r>
              <a:rPr lang="es-CO" altLang="es-CO" sz="2400" dirty="0" smtClean="0">
                <a:solidFill>
                  <a:srgbClr val="FF0000"/>
                </a:solidFill>
              </a:rPr>
              <a:t>p</a:t>
            </a:r>
            <a:r>
              <a:rPr lang="es-CO" altLang="es-CO" sz="2400" baseline="-25000" dirty="0" smtClean="0">
                <a:solidFill>
                  <a:srgbClr val="FF0000"/>
                </a:solidFill>
              </a:rPr>
              <a:t>t</a:t>
            </a:r>
            <a:r>
              <a:rPr lang="es-CO" altLang="es-CO" sz="2400" baseline="30000" dirty="0" smtClean="0">
                <a:solidFill>
                  <a:srgbClr val="FF0000"/>
                </a:solidFill>
              </a:rPr>
              <a:t>*</a:t>
            </a:r>
            <a:r>
              <a:rPr lang="es-CO" altLang="es-CO" sz="2400" dirty="0" smtClean="0">
                <a:solidFill>
                  <a:srgbClr val="FF0000"/>
                </a:solidFill>
              </a:rPr>
              <a:t>) </a:t>
            </a:r>
            <a:r>
              <a:rPr lang="es-CO" altLang="es-CO" sz="2400" dirty="0"/>
              <a:t>+ </a:t>
            </a:r>
            <a:r>
              <a:rPr lang="es-CO" altLang="es-CO" sz="2400" dirty="0">
                <a:solidFill>
                  <a:srgbClr val="FF0000"/>
                </a:solidFill>
              </a:rPr>
              <a:t>a</a:t>
            </a:r>
            <a:r>
              <a:rPr lang="es-CO" altLang="es-CO" sz="2400" baseline="-25000" dirty="0">
                <a:solidFill>
                  <a:srgbClr val="FF0000"/>
                </a:solidFill>
              </a:rPr>
              <a:t>y</a:t>
            </a:r>
            <a:r>
              <a:rPr lang="es-CO" altLang="es-CO" sz="2400" dirty="0">
                <a:solidFill>
                  <a:srgbClr val="FF0000"/>
                </a:solidFill>
              </a:rPr>
              <a:t>(y</a:t>
            </a:r>
            <a:r>
              <a:rPr lang="es-CO" altLang="es-CO" sz="2400" baseline="-25000" dirty="0">
                <a:solidFill>
                  <a:srgbClr val="FF0000"/>
                </a:solidFill>
              </a:rPr>
              <a:t>t </a:t>
            </a:r>
            <a:r>
              <a:rPr lang="es-CO" altLang="es-CO" sz="2400" dirty="0">
                <a:solidFill>
                  <a:srgbClr val="FF0000"/>
                </a:solidFill>
              </a:rPr>
              <a:t>- </a:t>
            </a:r>
            <a:r>
              <a:rPr lang="es-CO" altLang="es-CO" sz="2400" dirty="0" smtClean="0">
                <a:solidFill>
                  <a:srgbClr val="FF0000"/>
                </a:solidFill>
              </a:rPr>
              <a:t>y</a:t>
            </a:r>
            <a:r>
              <a:rPr lang="es-CO" altLang="es-CO" sz="2400" baseline="-25000" dirty="0" smtClean="0">
                <a:solidFill>
                  <a:srgbClr val="FF0000"/>
                </a:solidFill>
              </a:rPr>
              <a:t>t</a:t>
            </a:r>
            <a:r>
              <a:rPr lang="es-CO" altLang="es-CO" sz="2400" baseline="30000" dirty="0" smtClean="0">
                <a:solidFill>
                  <a:srgbClr val="FF0000"/>
                </a:solidFill>
              </a:rPr>
              <a:t>*</a:t>
            </a:r>
            <a:r>
              <a:rPr lang="es-CO" altLang="es-CO" sz="2400" dirty="0" smtClean="0">
                <a:solidFill>
                  <a:srgbClr val="FF0000"/>
                </a:solidFill>
              </a:rPr>
              <a:t>)</a:t>
            </a:r>
            <a:endParaRPr lang="es-CO" altLang="es-CO" sz="2400" dirty="0">
              <a:solidFill>
                <a:srgbClr val="FF0000"/>
              </a:solidFill>
            </a:endParaRPr>
          </a:p>
          <a:p>
            <a:endParaRPr lang="es-CO" altLang="es-CO" sz="2400" dirty="0"/>
          </a:p>
          <a:p>
            <a:r>
              <a:rPr lang="es-CO" altLang="es-CO" sz="2400" dirty="0"/>
              <a:t>y</a:t>
            </a:r>
            <a:r>
              <a:rPr lang="es-CO" altLang="es-CO" sz="2400" baseline="-25000" dirty="0"/>
              <a:t>t</a:t>
            </a:r>
            <a:r>
              <a:rPr lang="es-CO" altLang="es-CO" sz="2400" baseline="30000" dirty="0"/>
              <a:t> * </a:t>
            </a:r>
            <a:r>
              <a:rPr lang="es-CO" altLang="es-CO" sz="2400" dirty="0"/>
              <a:t>= PIB Potencial</a:t>
            </a:r>
          </a:p>
          <a:p>
            <a:endParaRPr lang="es-CO" altLang="es-CO" sz="2400" dirty="0"/>
          </a:p>
          <a:p>
            <a:endParaRPr lang="es-CO" altLang="es-CO" sz="2400" dirty="0"/>
          </a:p>
          <a:p>
            <a:endParaRPr lang="es-CO" altLang="es-CO" sz="2400" dirty="0" smtClean="0"/>
          </a:p>
          <a:p>
            <a:r>
              <a:rPr lang="es-CO" altLang="es-CO" sz="2400" dirty="0"/>
              <a:t>Es un reglamento y evita inconsistencia temporal</a:t>
            </a:r>
          </a:p>
          <a:p>
            <a:endParaRPr lang="es-CO" altLang="es-CO" sz="2400" dirty="0"/>
          </a:p>
          <a:p>
            <a:r>
              <a:rPr lang="es-CO" altLang="es-CO" sz="2400" dirty="0" smtClean="0"/>
              <a:t> </a:t>
            </a:r>
            <a:endParaRPr lang="es-CO" altLang="es-CO" sz="2400" dirty="0"/>
          </a:p>
          <a:p>
            <a:endParaRPr lang="en-US" dirty="0"/>
          </a:p>
        </p:txBody>
      </p:sp>
    </p:spTree>
    <p:extLst>
      <p:ext uri="{BB962C8B-B14F-4D97-AF65-F5344CB8AC3E}">
        <p14:creationId xmlns:p14="http://schemas.microsoft.com/office/powerpoint/2010/main" val="757622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Inflación</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953585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El </a:t>
            </a:r>
            <a:r>
              <a:rPr lang="en-US" dirty="0" err="1" smtClean="0"/>
              <a:t>efecto</a:t>
            </a:r>
            <a:r>
              <a:rPr lang="en-US" dirty="0" smtClean="0"/>
              <a:t> Amazon</a:t>
            </a:r>
            <a:endParaRPr lang="en-US" dirty="0"/>
          </a:p>
        </p:txBody>
      </p:sp>
      <p:sp>
        <p:nvSpPr>
          <p:cNvPr id="5" name="TextBox 4"/>
          <p:cNvSpPr txBox="1"/>
          <p:nvPr/>
        </p:nvSpPr>
        <p:spPr>
          <a:xfrm>
            <a:off x="2324745" y="1690688"/>
            <a:ext cx="5129939" cy="3693319"/>
          </a:xfrm>
          <a:prstGeom prst="rect">
            <a:avLst/>
          </a:prstGeom>
          <a:noFill/>
        </p:spPr>
        <p:txBody>
          <a:bodyPr wrap="square" rtlCol="0">
            <a:spAutoFit/>
          </a:bodyPr>
          <a:lstStyle/>
          <a:p>
            <a:r>
              <a:rPr lang="en-US" dirty="0" err="1" smtClean="0"/>
              <a:t>Precios</a:t>
            </a:r>
            <a:r>
              <a:rPr lang="en-US" dirty="0" smtClean="0"/>
              <a:t> de </a:t>
            </a:r>
            <a:r>
              <a:rPr lang="en-US" dirty="0" err="1" smtClean="0"/>
              <a:t>comerciantes</a:t>
            </a:r>
            <a:r>
              <a:rPr lang="en-US" dirty="0" smtClean="0"/>
              <a:t> </a:t>
            </a:r>
            <a:r>
              <a:rPr lang="en-US" dirty="0" err="1" smtClean="0"/>
              <a:t>electrónicos</a:t>
            </a:r>
            <a:r>
              <a:rPr lang="en-US" dirty="0" smtClean="0"/>
              <a:t> se </a:t>
            </a:r>
            <a:r>
              <a:rPr lang="en-US" dirty="0" err="1" smtClean="0"/>
              <a:t>ajustan</a:t>
            </a:r>
            <a:r>
              <a:rPr lang="en-US" dirty="0" smtClean="0"/>
              <a:t> </a:t>
            </a:r>
            <a:r>
              <a:rPr lang="en-US" dirty="0" err="1" smtClean="0"/>
              <a:t>más</a:t>
            </a:r>
            <a:r>
              <a:rPr lang="en-US" dirty="0" smtClean="0"/>
              <a:t> </a:t>
            </a:r>
            <a:r>
              <a:rPr lang="en-US" dirty="0" err="1" smtClean="0"/>
              <a:t>rápido</a:t>
            </a:r>
            <a:r>
              <a:rPr lang="en-US" dirty="0" smtClean="0"/>
              <a:t> entre </a:t>
            </a:r>
            <a:r>
              <a:rPr lang="en-US" dirty="0" err="1" smtClean="0"/>
              <a:t>todos</a:t>
            </a:r>
            <a:r>
              <a:rPr lang="en-US" dirty="0" smtClean="0"/>
              <a:t>. </a:t>
            </a:r>
            <a:r>
              <a:rPr lang="en-US" dirty="0" err="1" smtClean="0"/>
              <a:t>Algoritmos</a:t>
            </a:r>
            <a:r>
              <a:rPr lang="en-US" dirty="0" smtClean="0"/>
              <a:t>.</a:t>
            </a:r>
          </a:p>
          <a:p>
            <a:endParaRPr lang="en-US" dirty="0"/>
          </a:p>
          <a:p>
            <a:r>
              <a:rPr lang="en-US" dirty="0" err="1" smtClean="0"/>
              <a:t>Responde</a:t>
            </a:r>
            <a:r>
              <a:rPr lang="en-US" dirty="0" smtClean="0"/>
              <a:t> </a:t>
            </a:r>
            <a:r>
              <a:rPr lang="en-US" dirty="0" err="1" smtClean="0"/>
              <a:t>más</a:t>
            </a:r>
            <a:r>
              <a:rPr lang="en-US" dirty="0" smtClean="0"/>
              <a:t> </a:t>
            </a:r>
            <a:r>
              <a:rPr lang="en-US" dirty="0" err="1" smtClean="0"/>
              <a:t>rápido</a:t>
            </a:r>
            <a:r>
              <a:rPr lang="en-US" dirty="0" smtClean="0"/>
              <a:t> a </a:t>
            </a:r>
            <a:r>
              <a:rPr lang="en-US" dirty="0" err="1" smtClean="0"/>
              <a:t>choques</a:t>
            </a:r>
            <a:r>
              <a:rPr lang="en-US" dirty="0" smtClean="0"/>
              <a:t> </a:t>
            </a:r>
            <a:r>
              <a:rPr lang="en-US" dirty="0" err="1" smtClean="0"/>
              <a:t>globales</a:t>
            </a:r>
            <a:r>
              <a:rPr lang="en-US" dirty="0" smtClean="0"/>
              <a:t> o </a:t>
            </a:r>
            <a:r>
              <a:rPr lang="en-US" dirty="0" err="1" smtClean="0"/>
              <a:t>nacionales</a:t>
            </a:r>
            <a:r>
              <a:rPr lang="en-US" dirty="0" smtClean="0"/>
              <a:t>.</a:t>
            </a:r>
          </a:p>
          <a:p>
            <a:endParaRPr lang="en-US" dirty="0"/>
          </a:p>
          <a:p>
            <a:r>
              <a:rPr lang="en-US" dirty="0" smtClean="0"/>
              <a:t>¿Los </a:t>
            </a:r>
            <a:r>
              <a:rPr lang="en-US" dirty="0" err="1" smtClean="0"/>
              <a:t>bancos</a:t>
            </a:r>
            <a:r>
              <a:rPr lang="en-US" dirty="0" smtClean="0"/>
              <a:t> </a:t>
            </a:r>
            <a:r>
              <a:rPr lang="en-US" dirty="0" err="1" smtClean="0"/>
              <a:t>centrales</a:t>
            </a:r>
            <a:r>
              <a:rPr lang="en-US" dirty="0" smtClean="0"/>
              <a:t> no van a </a:t>
            </a:r>
            <a:r>
              <a:rPr lang="en-US" dirty="0" err="1" smtClean="0"/>
              <a:t>poder</a:t>
            </a:r>
            <a:r>
              <a:rPr lang="en-US" dirty="0" smtClean="0"/>
              <a:t> </a:t>
            </a:r>
            <a:r>
              <a:rPr lang="en-US" dirty="0" err="1" smtClean="0"/>
              <a:t>corregir</a:t>
            </a:r>
            <a:r>
              <a:rPr lang="en-US" dirty="0" smtClean="0"/>
              <a:t>?</a:t>
            </a:r>
          </a:p>
          <a:p>
            <a:endParaRPr lang="en-US" dirty="0"/>
          </a:p>
          <a:p>
            <a:r>
              <a:rPr lang="en-US" dirty="0" err="1" smtClean="0"/>
              <a:t>Tamaño</a:t>
            </a:r>
            <a:r>
              <a:rPr lang="en-US" dirty="0" smtClean="0"/>
              <a:t> del </a:t>
            </a:r>
            <a:r>
              <a:rPr lang="en-US" dirty="0" err="1" smtClean="0"/>
              <a:t>comercio</a:t>
            </a:r>
            <a:r>
              <a:rPr lang="en-US" dirty="0" smtClean="0"/>
              <a:t> </a:t>
            </a:r>
            <a:r>
              <a:rPr lang="en-US" dirty="0" err="1" smtClean="0"/>
              <a:t>electrónico</a:t>
            </a:r>
            <a:r>
              <a:rPr lang="en-US" dirty="0" smtClean="0"/>
              <a:t> </a:t>
            </a:r>
          </a:p>
          <a:p>
            <a:endParaRPr lang="en-US" dirty="0"/>
          </a:p>
          <a:p>
            <a:r>
              <a:rPr lang="en-US" dirty="0" err="1" smtClean="0"/>
              <a:t>Límites</a:t>
            </a:r>
            <a:r>
              <a:rPr lang="en-US" dirty="0" smtClean="0"/>
              <a:t> al </a:t>
            </a:r>
            <a:r>
              <a:rPr lang="en-US" dirty="0" err="1" smtClean="0"/>
              <a:t>crecimiento</a:t>
            </a:r>
            <a:r>
              <a:rPr lang="en-US" dirty="0" smtClean="0"/>
              <a:t> </a:t>
            </a:r>
            <a:r>
              <a:rPr lang="en-US" dirty="0" err="1" smtClean="0"/>
              <a:t>en</a:t>
            </a:r>
            <a:r>
              <a:rPr lang="en-US" dirty="0" smtClean="0"/>
              <a:t> </a:t>
            </a:r>
            <a:r>
              <a:rPr lang="en-US" dirty="0" err="1" smtClean="0"/>
              <a:t>Latam</a:t>
            </a:r>
            <a:r>
              <a:rPr lang="en-US" dirty="0" smtClean="0"/>
              <a:t> </a:t>
            </a:r>
          </a:p>
          <a:p>
            <a:endParaRPr lang="en-US" dirty="0"/>
          </a:p>
          <a:p>
            <a:endParaRPr lang="en-US" dirty="0"/>
          </a:p>
        </p:txBody>
      </p:sp>
    </p:spTree>
    <p:extLst>
      <p:ext uri="{BB962C8B-B14F-4D97-AF65-F5344CB8AC3E}">
        <p14:creationId xmlns:p14="http://schemas.microsoft.com/office/powerpoint/2010/main" val="19784175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CO" dirty="0" smtClean="0"/>
              <a:t>Administración </a:t>
            </a:r>
            <a:r>
              <a:rPr lang="es-CO" dirty="0" smtClean="0">
                <a:solidFill>
                  <a:srgbClr val="FF0000"/>
                </a:solidFill>
              </a:rPr>
              <a:t>tipo de cambio</a:t>
            </a:r>
            <a:endParaRPr lang="es-CO" dirty="0">
              <a:solidFill>
                <a:srgbClr val="FF0000"/>
              </a:solidFill>
            </a:endParaRPr>
          </a:p>
        </p:txBody>
      </p:sp>
      <p:sp>
        <p:nvSpPr>
          <p:cNvPr id="3" name="2 Marcador de número de diapositiva"/>
          <p:cNvSpPr>
            <a:spLocks noGrp="1"/>
          </p:cNvSpPr>
          <p:nvPr>
            <p:ph type="sldNum" sz="quarter" idx="10"/>
          </p:nvPr>
        </p:nvSpPr>
        <p:spPr/>
        <p:txBody>
          <a:bodyPr/>
          <a:lstStyle>
            <a:lvl1pPr defTabSz="820738">
              <a:defRPr b="1">
                <a:solidFill>
                  <a:schemeClr val="tx1"/>
                </a:solidFill>
                <a:latin typeface="Arial" charset="0"/>
              </a:defRPr>
            </a:lvl1pPr>
            <a:lvl2pPr marL="742950" indent="-285750" defTabSz="820738">
              <a:defRPr b="1">
                <a:solidFill>
                  <a:schemeClr val="tx1"/>
                </a:solidFill>
                <a:latin typeface="Arial" charset="0"/>
              </a:defRPr>
            </a:lvl2pPr>
            <a:lvl3pPr marL="1143000" indent="-228600" defTabSz="820738">
              <a:defRPr b="1">
                <a:solidFill>
                  <a:schemeClr val="tx1"/>
                </a:solidFill>
                <a:latin typeface="Arial" charset="0"/>
              </a:defRPr>
            </a:lvl3pPr>
            <a:lvl4pPr marL="1600200" indent="-228600" defTabSz="820738">
              <a:defRPr b="1">
                <a:solidFill>
                  <a:schemeClr val="tx1"/>
                </a:solidFill>
                <a:latin typeface="Arial" charset="0"/>
              </a:defRPr>
            </a:lvl4pPr>
            <a:lvl5pPr marL="2057400" indent="-228600" defTabSz="820738">
              <a:defRPr b="1">
                <a:solidFill>
                  <a:schemeClr val="tx1"/>
                </a:solidFill>
                <a:latin typeface="Arial" charset="0"/>
              </a:defRPr>
            </a:lvl5pPr>
            <a:lvl6pPr marL="2514600" indent="-228600" algn="ctr" defTabSz="820738" eaLnBrk="0" fontAlgn="base" hangingPunct="0">
              <a:spcBef>
                <a:spcPct val="0"/>
              </a:spcBef>
              <a:spcAft>
                <a:spcPct val="0"/>
              </a:spcAft>
              <a:defRPr b="1">
                <a:solidFill>
                  <a:schemeClr val="tx1"/>
                </a:solidFill>
                <a:latin typeface="Arial" charset="0"/>
              </a:defRPr>
            </a:lvl6pPr>
            <a:lvl7pPr marL="2971800" indent="-228600" algn="ctr" defTabSz="820738" eaLnBrk="0" fontAlgn="base" hangingPunct="0">
              <a:spcBef>
                <a:spcPct val="0"/>
              </a:spcBef>
              <a:spcAft>
                <a:spcPct val="0"/>
              </a:spcAft>
              <a:defRPr b="1">
                <a:solidFill>
                  <a:schemeClr val="tx1"/>
                </a:solidFill>
                <a:latin typeface="Arial" charset="0"/>
              </a:defRPr>
            </a:lvl7pPr>
            <a:lvl8pPr marL="3429000" indent="-228600" algn="ctr" defTabSz="820738" eaLnBrk="0" fontAlgn="base" hangingPunct="0">
              <a:spcBef>
                <a:spcPct val="0"/>
              </a:spcBef>
              <a:spcAft>
                <a:spcPct val="0"/>
              </a:spcAft>
              <a:defRPr b="1">
                <a:solidFill>
                  <a:schemeClr val="tx1"/>
                </a:solidFill>
                <a:latin typeface="Arial" charset="0"/>
              </a:defRPr>
            </a:lvl8pPr>
            <a:lvl9pPr marL="3886200" indent="-228600" algn="ctr" defTabSz="820738" eaLnBrk="0" fontAlgn="base" hangingPunct="0">
              <a:spcBef>
                <a:spcPct val="0"/>
              </a:spcBef>
              <a:spcAft>
                <a:spcPct val="0"/>
              </a:spcAft>
              <a:defRPr b="1">
                <a:solidFill>
                  <a:schemeClr val="tx1"/>
                </a:solidFill>
                <a:latin typeface="Arial" charset="0"/>
              </a:defRPr>
            </a:lvl9pPr>
          </a:lstStyle>
          <a:p>
            <a:pPr>
              <a:defRPr/>
            </a:pPr>
            <a:fld id="{EB50F137-C0A1-1F44-A969-5B579B866F19}" type="slidenum">
              <a:rPr lang="en-US" altLang="x-none" b="0" smtClean="0">
                <a:latin typeface="Tahoma" charset="0"/>
              </a:rPr>
              <a:pPr>
                <a:defRPr/>
              </a:pPr>
              <a:t>85</a:t>
            </a:fld>
            <a:endParaRPr lang="en-US" altLang="x-none" b="0" smtClean="0">
              <a:latin typeface="Tahoma" charset="0"/>
            </a:endParaRPr>
          </a:p>
        </p:txBody>
      </p:sp>
      <p:sp>
        <p:nvSpPr>
          <p:cNvPr id="94211" name="3 CuadroTexto"/>
          <p:cNvSpPr txBox="1">
            <a:spLocks noChangeArrowheads="1"/>
          </p:cNvSpPr>
          <p:nvPr/>
        </p:nvSpPr>
        <p:spPr bwMode="auto">
          <a:xfrm>
            <a:off x="1939159" y="1690688"/>
            <a:ext cx="6063455"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s-CO" altLang="es-CO" sz="2400" b="0" dirty="0" smtClean="0"/>
              <a:t>Justificación: control de la volatilidad</a:t>
            </a:r>
            <a:endParaRPr lang="es-CO" altLang="es-CO" sz="2400" b="0" dirty="0"/>
          </a:p>
          <a:p>
            <a:endParaRPr lang="es-CO" altLang="es-CO" sz="2400" b="0" dirty="0"/>
          </a:p>
          <a:p>
            <a:r>
              <a:rPr lang="es-CO" altLang="es-CO" sz="2400" b="0" dirty="0"/>
              <a:t>Compras definitivas</a:t>
            </a:r>
          </a:p>
          <a:p>
            <a:endParaRPr lang="es-CO" altLang="es-CO" sz="2400" b="0" dirty="0" smtClean="0"/>
          </a:p>
          <a:p>
            <a:r>
              <a:rPr lang="es-CO" altLang="es-CO" sz="2400" b="0" dirty="0" smtClean="0"/>
              <a:t>Subastas con un ¡reglamento </a:t>
            </a:r>
            <a:r>
              <a:rPr lang="es-CO" altLang="es-CO" sz="2400" b="0" dirty="0"/>
              <a:t>contingente</a:t>
            </a:r>
            <a:r>
              <a:rPr lang="es-CO" altLang="es-CO" sz="2400" b="0" dirty="0" smtClean="0"/>
              <a:t>!</a:t>
            </a:r>
            <a:endParaRPr lang="es-CO" altLang="es-CO" sz="2400" b="0" dirty="0"/>
          </a:p>
          <a:p>
            <a:endParaRPr lang="es-CO" altLang="es-CO" sz="2400" b="0" dirty="0"/>
          </a:p>
          <a:p>
            <a:endParaRPr lang="es-CO" altLang="es-CO" sz="2400" b="0" dirty="0"/>
          </a:p>
          <a:p>
            <a:r>
              <a:rPr lang="es-CO" altLang="es-CO" sz="2000" b="0" dirty="0" smtClean="0"/>
              <a:t>NOTA : Banda </a:t>
            </a:r>
            <a:r>
              <a:rPr lang="es-CO" altLang="es-CO" sz="2000" b="0" dirty="0"/>
              <a:t>cambiaria – control al tipo de cambio</a:t>
            </a:r>
          </a:p>
          <a:p>
            <a:endParaRPr lang="es-CO" altLang="es-CO" sz="2400" b="0" dirty="0"/>
          </a:p>
          <a:p>
            <a:endParaRPr lang="es-CO" altLang="es-CO" sz="2400" b="0" dirty="0"/>
          </a:p>
        </p:txBody>
      </p:sp>
    </p:spTree>
    <p:extLst>
      <p:ext uri="{BB962C8B-B14F-4D97-AF65-F5344CB8AC3E}">
        <p14:creationId xmlns:p14="http://schemas.microsoft.com/office/powerpoint/2010/main" val="10195302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Mecanismos</a:t>
            </a:r>
            <a:r>
              <a:rPr lang="en-US" dirty="0" smtClean="0"/>
              <a:t> de </a:t>
            </a:r>
            <a:r>
              <a:rPr lang="en-US" dirty="0" err="1" smtClean="0"/>
              <a:t>intervención</a:t>
            </a:r>
            <a:endParaRPr lang="en-US" dirty="0"/>
          </a:p>
        </p:txBody>
      </p:sp>
      <p:sp>
        <p:nvSpPr>
          <p:cNvPr id="3" name="TextBox 2"/>
          <p:cNvSpPr txBox="1"/>
          <p:nvPr/>
        </p:nvSpPr>
        <p:spPr>
          <a:xfrm>
            <a:off x="2774731" y="2065282"/>
            <a:ext cx="8037072" cy="5170646"/>
          </a:xfrm>
          <a:prstGeom prst="rect">
            <a:avLst/>
          </a:prstGeom>
          <a:noFill/>
        </p:spPr>
        <p:txBody>
          <a:bodyPr wrap="none" rtlCol="0">
            <a:spAutoFit/>
          </a:bodyPr>
          <a:lstStyle/>
          <a:p>
            <a:r>
              <a:rPr lang="en-US" sz="2400" dirty="0" err="1" smtClean="0"/>
              <a:t>Compra</a:t>
            </a:r>
            <a:r>
              <a:rPr lang="en-US" sz="2400" dirty="0" smtClean="0"/>
              <a:t> o </a:t>
            </a:r>
            <a:r>
              <a:rPr lang="en-US" sz="2400" dirty="0" err="1" smtClean="0"/>
              <a:t>venta</a:t>
            </a:r>
            <a:r>
              <a:rPr lang="en-US" sz="2400" dirty="0" smtClean="0"/>
              <a:t> de </a:t>
            </a:r>
            <a:r>
              <a:rPr lang="en-US" sz="2400" dirty="0" err="1" smtClean="0"/>
              <a:t>divisas</a:t>
            </a:r>
            <a:endParaRPr lang="en-US" sz="2400" dirty="0" smtClean="0"/>
          </a:p>
          <a:p>
            <a:endParaRPr lang="en-US" sz="2400" dirty="0"/>
          </a:p>
          <a:p>
            <a:r>
              <a:rPr lang="en-US" sz="2400" dirty="0" err="1" smtClean="0"/>
              <a:t>Opciones</a:t>
            </a:r>
            <a:r>
              <a:rPr lang="en-US" sz="2400" dirty="0" smtClean="0"/>
              <a:t> call para control de </a:t>
            </a:r>
            <a:r>
              <a:rPr lang="en-US" sz="2400" dirty="0" err="1" smtClean="0">
                <a:solidFill>
                  <a:srgbClr val="FF0000"/>
                </a:solidFill>
              </a:rPr>
              <a:t>volatilidad</a:t>
            </a:r>
            <a:endParaRPr lang="en-US" sz="2400" dirty="0" smtClean="0">
              <a:solidFill>
                <a:srgbClr val="FF0000"/>
              </a:solidFill>
            </a:endParaRPr>
          </a:p>
          <a:p>
            <a:endParaRPr lang="en-US" sz="2400" dirty="0" smtClean="0"/>
          </a:p>
          <a:p>
            <a:r>
              <a:rPr lang="en-US" sz="2400" dirty="0" err="1"/>
              <a:t>Opciones</a:t>
            </a:r>
            <a:r>
              <a:rPr lang="en-US" sz="2400" dirty="0"/>
              <a:t> put para control de </a:t>
            </a:r>
            <a:r>
              <a:rPr lang="en-US" sz="2400" dirty="0" err="1">
                <a:solidFill>
                  <a:srgbClr val="FF0000"/>
                </a:solidFill>
              </a:rPr>
              <a:t>volatilidad</a:t>
            </a:r>
            <a:endParaRPr lang="en-US" sz="2400" dirty="0">
              <a:solidFill>
                <a:srgbClr val="FF0000"/>
              </a:solidFill>
            </a:endParaRPr>
          </a:p>
          <a:p>
            <a:endParaRPr lang="en-US" sz="2400" dirty="0" smtClean="0"/>
          </a:p>
          <a:p>
            <a:r>
              <a:rPr lang="en-US" sz="2400" dirty="0" err="1" smtClean="0"/>
              <a:t>Opciones</a:t>
            </a:r>
            <a:r>
              <a:rPr lang="en-US" sz="2400" dirty="0" smtClean="0"/>
              <a:t> </a:t>
            </a:r>
            <a:r>
              <a:rPr lang="en-US" sz="2400" dirty="0"/>
              <a:t>call para </a:t>
            </a:r>
            <a:r>
              <a:rPr lang="en-US" sz="2400" dirty="0" err="1" smtClean="0">
                <a:solidFill>
                  <a:srgbClr val="FF0000"/>
                </a:solidFill>
              </a:rPr>
              <a:t>desacumulación</a:t>
            </a:r>
            <a:r>
              <a:rPr lang="en-US" sz="2400" dirty="0" smtClean="0">
                <a:solidFill>
                  <a:srgbClr val="FF0000"/>
                </a:solidFill>
              </a:rPr>
              <a:t> </a:t>
            </a:r>
            <a:r>
              <a:rPr lang="en-US" sz="2400" dirty="0"/>
              <a:t>de </a:t>
            </a:r>
            <a:r>
              <a:rPr lang="en-US" sz="2400" dirty="0" err="1" smtClean="0"/>
              <a:t>reservas</a:t>
            </a:r>
            <a:r>
              <a:rPr lang="en-US" sz="2400" dirty="0" smtClean="0"/>
              <a:t> </a:t>
            </a:r>
            <a:r>
              <a:rPr lang="en-US" sz="2400" dirty="0" err="1" smtClean="0"/>
              <a:t>internacionales</a:t>
            </a:r>
            <a:endParaRPr lang="en-US" sz="2400" dirty="0" smtClean="0"/>
          </a:p>
          <a:p>
            <a:endParaRPr lang="en-US" sz="2400" dirty="0"/>
          </a:p>
          <a:p>
            <a:r>
              <a:rPr lang="en-US" sz="2400" dirty="0" err="1"/>
              <a:t>Opciones</a:t>
            </a:r>
            <a:r>
              <a:rPr lang="en-US" sz="2400" dirty="0"/>
              <a:t> </a:t>
            </a:r>
            <a:r>
              <a:rPr lang="en-US" sz="2400" dirty="0" smtClean="0"/>
              <a:t>put para </a:t>
            </a:r>
            <a:r>
              <a:rPr lang="en-US" sz="2400" dirty="0" err="1">
                <a:solidFill>
                  <a:srgbClr val="FF0000"/>
                </a:solidFill>
              </a:rPr>
              <a:t>acumulación</a:t>
            </a:r>
            <a:r>
              <a:rPr lang="en-US" sz="2400" dirty="0">
                <a:solidFill>
                  <a:srgbClr val="FF0000"/>
                </a:solidFill>
              </a:rPr>
              <a:t> </a:t>
            </a:r>
            <a:r>
              <a:rPr lang="en-US" sz="2400" dirty="0"/>
              <a:t>de </a:t>
            </a:r>
            <a:r>
              <a:rPr lang="en-US" sz="2400" dirty="0" err="1" smtClean="0"/>
              <a:t>reservas</a:t>
            </a:r>
            <a:r>
              <a:rPr lang="en-US" sz="2400" dirty="0" smtClean="0"/>
              <a:t> </a:t>
            </a:r>
            <a:r>
              <a:rPr lang="en-US" sz="2400" dirty="0" err="1" smtClean="0"/>
              <a:t>internacionales</a:t>
            </a:r>
            <a:endParaRPr lang="en-US" sz="2400" dirty="0" smtClean="0"/>
          </a:p>
          <a:p>
            <a:endParaRPr lang="en-US" sz="2400" dirty="0"/>
          </a:p>
          <a:p>
            <a:r>
              <a:rPr lang="en-US" sz="2400" dirty="0" err="1" smtClean="0"/>
              <a:t>Venta</a:t>
            </a:r>
            <a:r>
              <a:rPr lang="en-US" sz="2400" dirty="0" smtClean="0"/>
              <a:t> de </a:t>
            </a:r>
            <a:r>
              <a:rPr lang="en-US" sz="2400" dirty="0" err="1" smtClean="0"/>
              <a:t>divisas</a:t>
            </a:r>
            <a:r>
              <a:rPr lang="en-US" sz="2400" dirty="0" smtClean="0"/>
              <a:t> de </a:t>
            </a:r>
            <a:r>
              <a:rPr lang="en-US" sz="2400" dirty="0" err="1" smtClean="0"/>
              <a:t>contado</a:t>
            </a:r>
            <a:r>
              <a:rPr lang="en-US" sz="2400" dirty="0" smtClean="0"/>
              <a:t> </a:t>
            </a:r>
            <a:r>
              <a:rPr lang="en-US" sz="2400" dirty="0" err="1" smtClean="0"/>
              <a:t>mediante</a:t>
            </a:r>
            <a:r>
              <a:rPr lang="en-US" sz="2400" dirty="0" smtClean="0"/>
              <a:t> </a:t>
            </a:r>
            <a:r>
              <a:rPr lang="en-US" sz="2400" dirty="0" err="1" smtClean="0"/>
              <a:t>contratos</a:t>
            </a:r>
            <a:r>
              <a:rPr lang="en-US" sz="2400" dirty="0" smtClean="0"/>
              <a:t> FX Swap</a:t>
            </a:r>
          </a:p>
          <a:p>
            <a:endParaRPr lang="en-US" sz="2400" dirty="0"/>
          </a:p>
          <a:p>
            <a:endParaRPr lang="en-US" sz="2400" dirty="0"/>
          </a:p>
          <a:p>
            <a:endParaRPr lang="en-US" dirty="0"/>
          </a:p>
        </p:txBody>
      </p:sp>
      <p:sp>
        <p:nvSpPr>
          <p:cNvPr id="4" name="Left Brace 3"/>
          <p:cNvSpPr/>
          <p:nvPr/>
        </p:nvSpPr>
        <p:spPr>
          <a:xfrm>
            <a:off x="2543503" y="2890345"/>
            <a:ext cx="231228" cy="249095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28135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Subastas</a:t>
            </a:r>
            <a:r>
              <a:rPr lang="en-US" dirty="0" smtClean="0"/>
              <a:t> </a:t>
            </a:r>
            <a:r>
              <a:rPr lang="en-US" dirty="0"/>
              <a:t>de </a:t>
            </a:r>
            <a:r>
              <a:rPr lang="en-US" dirty="0" err="1"/>
              <a:t>compra</a:t>
            </a:r>
            <a:r>
              <a:rPr lang="en-US" dirty="0"/>
              <a:t> y </a:t>
            </a:r>
            <a:r>
              <a:rPr lang="en-US" dirty="0" err="1"/>
              <a:t>venta</a:t>
            </a:r>
            <a:r>
              <a:rPr lang="en-US" dirty="0"/>
              <a:t> de </a:t>
            </a:r>
            <a:r>
              <a:rPr lang="en-US" dirty="0" err="1" smtClean="0"/>
              <a:t>dólares</a:t>
            </a:r>
            <a:r>
              <a:rPr lang="en-US" dirty="0" smtClean="0"/>
              <a:t>: </a:t>
            </a:r>
            <a:r>
              <a:rPr lang="en-US" dirty="0" err="1" smtClean="0">
                <a:solidFill>
                  <a:srgbClr val="FF0000"/>
                </a:solidFill>
              </a:rPr>
              <a:t>reglamento</a:t>
            </a:r>
            <a:endParaRPr lang="en-US" dirty="0">
              <a:solidFill>
                <a:srgbClr val="FF0000"/>
              </a:solidFill>
            </a:endParaRPr>
          </a:p>
        </p:txBody>
      </p:sp>
      <p:sp>
        <p:nvSpPr>
          <p:cNvPr id="3" name="TextBox 2"/>
          <p:cNvSpPr txBox="1"/>
          <p:nvPr/>
        </p:nvSpPr>
        <p:spPr>
          <a:xfrm>
            <a:off x="635430" y="1857033"/>
            <a:ext cx="11698652" cy="1815882"/>
          </a:xfrm>
          <a:prstGeom prst="rect">
            <a:avLst/>
          </a:prstGeom>
          <a:noFill/>
        </p:spPr>
        <p:txBody>
          <a:bodyPr wrap="none" rtlCol="0">
            <a:spAutoFit/>
          </a:bodyPr>
          <a:lstStyle/>
          <a:p>
            <a:r>
              <a:rPr lang="en-US" sz="2800" dirty="0" err="1"/>
              <a:t>Cuando</a:t>
            </a:r>
            <a:r>
              <a:rPr lang="en-US" sz="2800" dirty="0"/>
              <a:t> la </a:t>
            </a:r>
            <a:r>
              <a:rPr lang="en-US" sz="2800" dirty="0" err="1"/>
              <a:t>Tasa</a:t>
            </a:r>
            <a:r>
              <a:rPr lang="en-US" sz="2800" dirty="0"/>
              <a:t> </a:t>
            </a:r>
            <a:r>
              <a:rPr lang="en-US" sz="2800" dirty="0" err="1"/>
              <a:t>Representativa</a:t>
            </a:r>
            <a:r>
              <a:rPr lang="en-US" sz="2800" dirty="0"/>
              <a:t> del Mercado (TRM) se </a:t>
            </a:r>
            <a:r>
              <a:rPr lang="en-US" sz="2800" dirty="0" err="1"/>
              <a:t>desvíe</a:t>
            </a:r>
            <a:r>
              <a:rPr lang="en-US" sz="2800" dirty="0"/>
              <a:t> </a:t>
            </a:r>
            <a:r>
              <a:rPr lang="en-US" sz="2800" dirty="0">
                <a:solidFill>
                  <a:srgbClr val="FF0000"/>
                </a:solidFill>
              </a:rPr>
              <a:t>2%</a:t>
            </a:r>
            <a:r>
              <a:rPr lang="en-US" sz="2800" dirty="0"/>
              <a:t> o </a:t>
            </a:r>
            <a:r>
              <a:rPr lang="en-US" sz="2800" dirty="0" err="1"/>
              <a:t>más</a:t>
            </a:r>
            <a:r>
              <a:rPr lang="en-US" sz="2800" dirty="0"/>
              <a:t> </a:t>
            </a:r>
            <a:r>
              <a:rPr lang="en-US" sz="2800" dirty="0" err="1" smtClean="0"/>
              <a:t>hacia</a:t>
            </a:r>
            <a:endParaRPr lang="en-US" sz="2800" dirty="0" smtClean="0"/>
          </a:p>
          <a:p>
            <a:r>
              <a:rPr lang="en-US" sz="2800" dirty="0" err="1" smtClean="0"/>
              <a:t>abajo</a:t>
            </a:r>
            <a:r>
              <a:rPr lang="en-US" sz="2800" dirty="0" smtClean="0"/>
              <a:t> o </a:t>
            </a:r>
            <a:r>
              <a:rPr lang="en-US" sz="2800" dirty="0" err="1" smtClean="0"/>
              <a:t>hacia</a:t>
            </a:r>
            <a:r>
              <a:rPr lang="en-US" sz="2800" dirty="0" smtClean="0"/>
              <a:t> </a:t>
            </a:r>
            <a:r>
              <a:rPr lang="en-US" sz="2800" dirty="0" err="1" smtClean="0"/>
              <a:t>arriba</a:t>
            </a:r>
            <a:r>
              <a:rPr lang="en-US" sz="2800" dirty="0" smtClean="0"/>
              <a:t> </a:t>
            </a:r>
            <a:r>
              <a:rPr lang="en-US" sz="2800" dirty="0"/>
              <a:t>de </a:t>
            </a:r>
            <a:r>
              <a:rPr lang="en-US" sz="2800" dirty="0" err="1"/>
              <a:t>su</a:t>
            </a:r>
            <a:r>
              <a:rPr lang="en-US" sz="2800" dirty="0"/>
              <a:t> </a:t>
            </a:r>
            <a:r>
              <a:rPr lang="en-US" sz="2800" dirty="0" err="1"/>
              <a:t>promedio</a:t>
            </a:r>
            <a:r>
              <a:rPr lang="en-US" sz="2800" dirty="0"/>
              <a:t> </a:t>
            </a:r>
            <a:r>
              <a:rPr lang="en-US" sz="2800" dirty="0" err="1"/>
              <a:t>móvil</a:t>
            </a:r>
            <a:r>
              <a:rPr lang="en-US" sz="2800" dirty="0"/>
              <a:t> de </a:t>
            </a:r>
            <a:r>
              <a:rPr lang="en-US" sz="2800" dirty="0" err="1"/>
              <a:t>los</a:t>
            </a:r>
            <a:r>
              <a:rPr lang="en-US" sz="2800" dirty="0"/>
              <a:t> </a:t>
            </a:r>
            <a:r>
              <a:rPr lang="en-US" sz="2800" dirty="0" err="1"/>
              <a:t>últimos</a:t>
            </a:r>
            <a:r>
              <a:rPr lang="en-US" sz="2800" dirty="0"/>
              <a:t> </a:t>
            </a:r>
            <a:r>
              <a:rPr lang="en-US" sz="2800" dirty="0" smtClean="0">
                <a:solidFill>
                  <a:srgbClr val="FF0000"/>
                </a:solidFill>
              </a:rPr>
              <a:t>10 </a:t>
            </a:r>
            <a:r>
              <a:rPr lang="en-US" sz="2800" dirty="0" err="1">
                <a:solidFill>
                  <a:srgbClr val="FF0000"/>
                </a:solidFill>
              </a:rPr>
              <a:t>días</a:t>
            </a:r>
            <a:r>
              <a:rPr lang="en-US" sz="2800" dirty="0">
                <a:solidFill>
                  <a:srgbClr val="FF0000"/>
                </a:solidFill>
              </a:rPr>
              <a:t> </a:t>
            </a:r>
            <a:r>
              <a:rPr lang="en-US" sz="2800" dirty="0" err="1">
                <a:solidFill>
                  <a:srgbClr val="FF0000"/>
                </a:solidFill>
              </a:rPr>
              <a:t>hábiles</a:t>
            </a:r>
            <a:r>
              <a:rPr lang="en-US" sz="2800" dirty="0"/>
              <a:t>, </a:t>
            </a:r>
            <a:endParaRPr lang="en-US" sz="2800" dirty="0" smtClean="0"/>
          </a:p>
          <a:p>
            <a:r>
              <a:rPr lang="en-US" sz="2800" dirty="0" smtClean="0"/>
              <a:t>el </a:t>
            </a:r>
            <a:r>
              <a:rPr lang="en-US" sz="2800" dirty="0"/>
              <a:t>Banco de la </a:t>
            </a:r>
            <a:r>
              <a:rPr lang="en-US" sz="2800" dirty="0" err="1"/>
              <a:t>República</a:t>
            </a:r>
            <a:r>
              <a:rPr lang="en-US" sz="2800" dirty="0"/>
              <a:t> </a:t>
            </a:r>
            <a:r>
              <a:rPr lang="en-US" sz="2800" dirty="0" err="1"/>
              <a:t>convocará</a:t>
            </a:r>
            <a:r>
              <a:rPr lang="en-US" sz="2800" dirty="0"/>
              <a:t> </a:t>
            </a:r>
            <a:r>
              <a:rPr lang="en-US" sz="2800" dirty="0" err="1"/>
              <a:t>una</a:t>
            </a:r>
            <a:r>
              <a:rPr lang="en-US" sz="2800" dirty="0"/>
              <a:t> </a:t>
            </a:r>
            <a:r>
              <a:rPr lang="en-US" sz="2800" dirty="0" err="1"/>
              <a:t>subasta</a:t>
            </a:r>
            <a:r>
              <a:rPr lang="en-US" sz="2800" dirty="0"/>
              <a:t> </a:t>
            </a:r>
            <a:r>
              <a:rPr lang="en-US" sz="2800" dirty="0" err="1"/>
              <a:t>competitiva</a:t>
            </a:r>
            <a:r>
              <a:rPr lang="en-US" sz="2800" dirty="0"/>
              <a:t> de </a:t>
            </a:r>
            <a:r>
              <a:rPr lang="en-US" sz="2800" dirty="0" err="1"/>
              <a:t>compra</a:t>
            </a:r>
            <a:r>
              <a:rPr lang="en-US" sz="2800" dirty="0"/>
              <a:t> </a:t>
            </a:r>
            <a:r>
              <a:rPr lang="en-US" sz="2800" dirty="0" smtClean="0"/>
              <a:t>o </a:t>
            </a:r>
            <a:r>
              <a:rPr lang="en-US" sz="2800" dirty="0" err="1" smtClean="0"/>
              <a:t>venta</a:t>
            </a:r>
            <a:endParaRPr lang="en-US" sz="2800" dirty="0" smtClean="0"/>
          </a:p>
          <a:p>
            <a:r>
              <a:rPr lang="en-US" sz="2800" dirty="0" smtClean="0"/>
              <a:t>de </a:t>
            </a:r>
            <a:r>
              <a:rPr lang="en-US" sz="2800" dirty="0" err="1"/>
              <a:t>dólares</a:t>
            </a:r>
            <a:r>
              <a:rPr lang="en-US" sz="2800" dirty="0"/>
              <a:t> </a:t>
            </a:r>
            <a:r>
              <a:rPr lang="en-US" sz="2800" dirty="0" err="1" smtClean="0"/>
              <a:t>por</a:t>
            </a:r>
            <a:r>
              <a:rPr lang="en-US" sz="2800" dirty="0" smtClean="0"/>
              <a:t> </a:t>
            </a:r>
            <a:r>
              <a:rPr lang="en-US" sz="2800" dirty="0"/>
              <a:t>un </a:t>
            </a:r>
            <a:r>
              <a:rPr lang="en-US" sz="2800" dirty="0" err="1"/>
              <a:t>monto</a:t>
            </a:r>
            <a:r>
              <a:rPr lang="en-US" sz="2800" dirty="0"/>
              <a:t> de </a:t>
            </a:r>
            <a:r>
              <a:rPr lang="en-US" sz="2800" dirty="0">
                <a:solidFill>
                  <a:srgbClr val="FF0000"/>
                </a:solidFill>
              </a:rPr>
              <a:t>US$200</a:t>
            </a:r>
            <a:r>
              <a:rPr lang="en-US" sz="2800" dirty="0"/>
              <a:t> </a:t>
            </a:r>
            <a:r>
              <a:rPr lang="en-US" sz="2800" dirty="0" err="1"/>
              <a:t>millones</a:t>
            </a:r>
            <a:r>
              <a:rPr lang="en-US" sz="2800" dirty="0"/>
              <a:t>. </a:t>
            </a:r>
          </a:p>
        </p:txBody>
      </p:sp>
      <p:sp>
        <p:nvSpPr>
          <p:cNvPr id="4" name="TextBox 3"/>
          <p:cNvSpPr txBox="1"/>
          <p:nvPr/>
        </p:nvSpPr>
        <p:spPr>
          <a:xfrm>
            <a:off x="526942" y="4077824"/>
            <a:ext cx="11399403" cy="954107"/>
          </a:xfrm>
          <a:prstGeom prst="rect">
            <a:avLst/>
          </a:prstGeom>
          <a:noFill/>
        </p:spPr>
        <p:txBody>
          <a:bodyPr wrap="none" rtlCol="0">
            <a:spAutoFit/>
          </a:bodyPr>
          <a:lstStyle/>
          <a:p>
            <a:r>
              <a:rPr lang="en-US" sz="2800" dirty="0" err="1"/>
              <a:t>Cuando</a:t>
            </a:r>
            <a:r>
              <a:rPr lang="en-US" sz="2800" dirty="0"/>
              <a:t> se </a:t>
            </a:r>
            <a:r>
              <a:rPr lang="en-US" sz="2800" dirty="0" err="1"/>
              <a:t>cumpla</a:t>
            </a:r>
            <a:r>
              <a:rPr lang="en-US" sz="2800" dirty="0"/>
              <a:t> la </a:t>
            </a:r>
            <a:r>
              <a:rPr lang="en-US" sz="2800" dirty="0" err="1"/>
              <a:t>condición</a:t>
            </a:r>
            <a:r>
              <a:rPr lang="en-US" sz="2800" dirty="0"/>
              <a:t> anterior el Banco de la </a:t>
            </a:r>
            <a:r>
              <a:rPr lang="en-US" sz="2800" dirty="0" err="1"/>
              <a:t>República</a:t>
            </a:r>
            <a:r>
              <a:rPr lang="en-US" sz="2800" dirty="0"/>
              <a:t> </a:t>
            </a:r>
            <a:r>
              <a:rPr lang="en-US" sz="2800" dirty="0" err="1"/>
              <a:t>anunciará</a:t>
            </a:r>
            <a:r>
              <a:rPr lang="en-US" sz="2800" dirty="0"/>
              <a:t> </a:t>
            </a:r>
            <a:r>
              <a:rPr lang="en-US" sz="2800" dirty="0" smtClean="0"/>
              <a:t>el</a:t>
            </a:r>
          </a:p>
          <a:p>
            <a:r>
              <a:rPr lang="en-US" sz="2800" dirty="0" err="1" smtClean="0"/>
              <a:t>tipo</a:t>
            </a:r>
            <a:r>
              <a:rPr lang="en-US" sz="2800" dirty="0" smtClean="0"/>
              <a:t> </a:t>
            </a:r>
            <a:r>
              <a:rPr lang="en-US" sz="2800" dirty="0"/>
              <a:t>de </a:t>
            </a:r>
            <a:r>
              <a:rPr lang="en-US" sz="2800" dirty="0" err="1"/>
              <a:t>subasta</a:t>
            </a:r>
            <a:r>
              <a:rPr lang="en-US" sz="2800" dirty="0"/>
              <a:t> y </a:t>
            </a:r>
            <a:r>
              <a:rPr lang="en-US" sz="2800" dirty="0" err="1"/>
              <a:t>los</a:t>
            </a:r>
            <a:r>
              <a:rPr lang="en-US" sz="2800" dirty="0"/>
              <a:t> </a:t>
            </a:r>
            <a:r>
              <a:rPr lang="en-US" sz="2800" dirty="0" err="1"/>
              <a:t>parámetros</a:t>
            </a:r>
            <a:r>
              <a:rPr lang="en-US" sz="2800" dirty="0"/>
              <a:t> de </a:t>
            </a:r>
            <a:r>
              <a:rPr lang="en-US" sz="2800" dirty="0" err="1"/>
              <a:t>realización</a:t>
            </a:r>
            <a:r>
              <a:rPr lang="en-US" sz="2800" dirty="0"/>
              <a:t> de la </a:t>
            </a:r>
            <a:r>
              <a:rPr lang="en-US" sz="2800" dirty="0" err="1"/>
              <a:t>misma</a:t>
            </a:r>
            <a:endParaRPr lang="en-US" sz="2800" dirty="0"/>
          </a:p>
        </p:txBody>
      </p:sp>
    </p:spTree>
    <p:extLst>
      <p:ext uri="{BB962C8B-B14F-4D97-AF65-F5344CB8AC3E}">
        <p14:creationId xmlns:p14="http://schemas.microsoft.com/office/powerpoint/2010/main" val="7569659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Bandas</a:t>
            </a:r>
            <a:r>
              <a:rPr lang="en-US" dirty="0" smtClean="0"/>
              <a:t> para control de </a:t>
            </a:r>
            <a:r>
              <a:rPr lang="en-US" dirty="0" err="1" smtClean="0"/>
              <a:t>volatilidad</a:t>
            </a:r>
            <a:endParaRPr lang="en-US" dirty="0"/>
          </a:p>
        </p:txBody>
      </p:sp>
      <p:pic>
        <p:nvPicPr>
          <p:cNvPr id="3" name="Picture 2"/>
          <p:cNvPicPr>
            <a:picLocks noChangeAspect="1"/>
          </p:cNvPicPr>
          <p:nvPr/>
        </p:nvPicPr>
        <p:blipFill>
          <a:blip r:embed="rId2"/>
          <a:stretch>
            <a:fillRect/>
          </a:stretch>
        </p:blipFill>
        <p:spPr>
          <a:xfrm>
            <a:off x="1509900" y="1690688"/>
            <a:ext cx="8533002" cy="5225608"/>
          </a:xfrm>
          <a:prstGeom prst="rect">
            <a:avLst/>
          </a:prstGeom>
        </p:spPr>
      </p:pic>
      <p:sp>
        <p:nvSpPr>
          <p:cNvPr id="4" name="Freeform 3"/>
          <p:cNvSpPr/>
          <p:nvPr/>
        </p:nvSpPr>
        <p:spPr>
          <a:xfrm>
            <a:off x="2722179" y="3223429"/>
            <a:ext cx="6674069" cy="671375"/>
          </a:xfrm>
          <a:custGeom>
            <a:avLst/>
            <a:gdLst>
              <a:gd name="connsiteX0" fmla="*/ 0 w 6674069"/>
              <a:gd name="connsiteY0" fmla="*/ 612847 h 671375"/>
              <a:gd name="connsiteX1" fmla="*/ 1093076 w 6674069"/>
              <a:gd name="connsiteY1" fmla="*/ 654888 h 671375"/>
              <a:gd name="connsiteX2" fmla="*/ 1671145 w 6674069"/>
              <a:gd name="connsiteY2" fmla="*/ 371109 h 671375"/>
              <a:gd name="connsiteX3" fmla="*/ 2848304 w 6674069"/>
              <a:gd name="connsiteY3" fmla="*/ 3247 h 671375"/>
              <a:gd name="connsiteX4" fmla="*/ 4120055 w 6674069"/>
              <a:gd name="connsiteY4" fmla="*/ 192433 h 671375"/>
              <a:gd name="connsiteX5" fmla="*/ 5297214 w 6674069"/>
              <a:gd name="connsiteY5" fmla="*/ 213454 h 671375"/>
              <a:gd name="connsiteX6" fmla="*/ 6096000 w 6674069"/>
              <a:gd name="connsiteY6" fmla="*/ 45288 h 671375"/>
              <a:gd name="connsiteX7" fmla="*/ 6674069 w 6674069"/>
              <a:gd name="connsiteY7" fmla="*/ 34778 h 671375"/>
              <a:gd name="connsiteX8" fmla="*/ 6674069 w 6674069"/>
              <a:gd name="connsiteY8" fmla="*/ 34778 h 67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069" h="671375">
                <a:moveTo>
                  <a:pt x="0" y="612847"/>
                </a:moveTo>
                <a:cubicBezTo>
                  <a:pt x="407276" y="654012"/>
                  <a:pt x="814552" y="695178"/>
                  <a:pt x="1093076" y="654888"/>
                </a:cubicBezTo>
                <a:cubicBezTo>
                  <a:pt x="1371600" y="614598"/>
                  <a:pt x="1378607" y="479716"/>
                  <a:pt x="1671145" y="371109"/>
                </a:cubicBezTo>
                <a:cubicBezTo>
                  <a:pt x="1963683" y="262502"/>
                  <a:pt x="2440152" y="33026"/>
                  <a:pt x="2848304" y="3247"/>
                </a:cubicBezTo>
                <a:cubicBezTo>
                  <a:pt x="3256456" y="-26532"/>
                  <a:pt x="3711903" y="157399"/>
                  <a:pt x="4120055" y="192433"/>
                </a:cubicBezTo>
                <a:cubicBezTo>
                  <a:pt x="4528207" y="227467"/>
                  <a:pt x="4967890" y="237978"/>
                  <a:pt x="5297214" y="213454"/>
                </a:cubicBezTo>
                <a:cubicBezTo>
                  <a:pt x="5626538" y="188930"/>
                  <a:pt x="5866524" y="75067"/>
                  <a:pt x="6096000" y="45288"/>
                </a:cubicBezTo>
                <a:cubicBezTo>
                  <a:pt x="6325476" y="15509"/>
                  <a:pt x="6674069" y="34778"/>
                  <a:pt x="6674069" y="34778"/>
                </a:cubicBezTo>
                <a:lnTo>
                  <a:pt x="6674069" y="34778"/>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6695090" y="2028497"/>
            <a:ext cx="231227" cy="1324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6926317" y="2028497"/>
            <a:ext cx="327725" cy="10930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4778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Cómo</a:t>
            </a:r>
            <a:r>
              <a:rPr lang="en-US" dirty="0" smtClean="0"/>
              <a:t> </a:t>
            </a:r>
            <a:r>
              <a:rPr lang="en-US" dirty="0" err="1" smtClean="0"/>
              <a:t>funcionan</a:t>
            </a:r>
            <a:r>
              <a:rPr lang="en-US" dirty="0" smtClean="0"/>
              <a:t> las </a:t>
            </a:r>
            <a:r>
              <a:rPr lang="en-US" dirty="0" err="1" smtClean="0"/>
              <a:t>opciones</a:t>
            </a:r>
            <a:r>
              <a:rPr lang="en-US" dirty="0" smtClean="0"/>
              <a:t> * </a:t>
            </a:r>
            <a:r>
              <a:rPr lang="en-US" dirty="0" err="1" smtClean="0"/>
              <a:t>Caso</a:t>
            </a:r>
            <a:r>
              <a:rPr lang="en-US" dirty="0" smtClean="0"/>
              <a:t> call</a:t>
            </a:r>
            <a:endParaRPr lang="en-US" dirty="0"/>
          </a:p>
        </p:txBody>
      </p:sp>
      <p:sp>
        <p:nvSpPr>
          <p:cNvPr id="5" name="TextBox 4"/>
          <p:cNvSpPr txBox="1"/>
          <p:nvPr/>
        </p:nvSpPr>
        <p:spPr>
          <a:xfrm>
            <a:off x="1303283" y="1954924"/>
            <a:ext cx="4855779" cy="646331"/>
          </a:xfrm>
          <a:prstGeom prst="rect">
            <a:avLst/>
          </a:prstGeom>
          <a:noFill/>
        </p:spPr>
        <p:txBody>
          <a:bodyPr wrap="square" rtlCol="0">
            <a:spAutoFit/>
          </a:bodyPr>
          <a:lstStyle/>
          <a:p>
            <a:r>
              <a:rPr lang="en-US" dirty="0" err="1"/>
              <a:t>Opción</a:t>
            </a:r>
            <a:r>
              <a:rPr lang="en-US" dirty="0"/>
              <a:t> </a:t>
            </a:r>
            <a:r>
              <a:rPr lang="en-US" i="1" dirty="0"/>
              <a:t>call</a:t>
            </a:r>
            <a:r>
              <a:rPr lang="en-US" dirty="0"/>
              <a:t> da el derecho a </a:t>
            </a:r>
            <a:r>
              <a:rPr lang="en-US" dirty="0" err="1">
                <a:solidFill>
                  <a:srgbClr val="FF0000"/>
                </a:solidFill>
              </a:rPr>
              <a:t>comprar</a:t>
            </a:r>
            <a:r>
              <a:rPr lang="en-US" dirty="0">
                <a:solidFill>
                  <a:srgbClr val="FF0000"/>
                </a:solidFill>
              </a:rPr>
              <a:t> </a:t>
            </a:r>
            <a:r>
              <a:rPr lang="en-US" dirty="0" err="1"/>
              <a:t>dólares</a:t>
            </a:r>
            <a:r>
              <a:rPr lang="en-US" dirty="0"/>
              <a:t> al BR</a:t>
            </a:r>
          </a:p>
          <a:p>
            <a:endParaRPr lang="en-US" dirty="0"/>
          </a:p>
        </p:txBody>
      </p:sp>
      <p:sp>
        <p:nvSpPr>
          <p:cNvPr id="6" name="TextBox 5"/>
          <p:cNvSpPr txBox="1"/>
          <p:nvPr/>
        </p:nvSpPr>
        <p:spPr>
          <a:xfrm>
            <a:off x="1303283" y="2601255"/>
            <a:ext cx="6211614" cy="369332"/>
          </a:xfrm>
          <a:prstGeom prst="rect">
            <a:avLst/>
          </a:prstGeom>
          <a:noFill/>
        </p:spPr>
        <p:txBody>
          <a:bodyPr wrap="square" rtlCol="0">
            <a:spAutoFit/>
          </a:bodyPr>
          <a:lstStyle/>
          <a:p>
            <a:r>
              <a:rPr lang="en-US" dirty="0" smtClean="0"/>
              <a:t>Para </a:t>
            </a:r>
            <a:r>
              <a:rPr lang="en-US" dirty="0" err="1" smtClean="0"/>
              <a:t>comprar</a:t>
            </a:r>
            <a:r>
              <a:rPr lang="en-US" dirty="0" smtClean="0"/>
              <a:t> la </a:t>
            </a:r>
            <a:r>
              <a:rPr lang="en-US" dirty="0" err="1" smtClean="0"/>
              <a:t>opción</a:t>
            </a:r>
            <a:r>
              <a:rPr lang="en-US" dirty="0" smtClean="0"/>
              <a:t> hay que </a:t>
            </a:r>
            <a:r>
              <a:rPr lang="en-US" dirty="0" err="1" smtClean="0"/>
              <a:t>pagarle</a:t>
            </a:r>
            <a:r>
              <a:rPr lang="en-US" dirty="0" smtClean="0"/>
              <a:t> al BR </a:t>
            </a:r>
            <a:r>
              <a:rPr lang="en-US" dirty="0" err="1" smtClean="0"/>
              <a:t>una</a:t>
            </a:r>
            <a:r>
              <a:rPr lang="en-US" dirty="0" smtClean="0"/>
              <a:t> </a:t>
            </a:r>
            <a:r>
              <a:rPr lang="en-US" dirty="0" smtClean="0">
                <a:solidFill>
                  <a:srgbClr val="FF0000"/>
                </a:solidFill>
              </a:rPr>
              <a:t>prima</a:t>
            </a:r>
            <a:endParaRPr lang="en-US" dirty="0">
              <a:solidFill>
                <a:srgbClr val="FF0000"/>
              </a:solidFill>
            </a:endParaRPr>
          </a:p>
        </p:txBody>
      </p:sp>
      <p:sp>
        <p:nvSpPr>
          <p:cNvPr id="7" name="TextBox 6"/>
          <p:cNvSpPr txBox="1"/>
          <p:nvPr/>
        </p:nvSpPr>
        <p:spPr>
          <a:xfrm>
            <a:off x="1303282" y="3188656"/>
            <a:ext cx="7283669" cy="646331"/>
          </a:xfrm>
          <a:prstGeom prst="rect">
            <a:avLst/>
          </a:prstGeom>
          <a:noFill/>
        </p:spPr>
        <p:txBody>
          <a:bodyPr wrap="square" rtlCol="0">
            <a:spAutoFit/>
          </a:bodyPr>
          <a:lstStyle/>
          <a:p>
            <a:r>
              <a:rPr lang="en-US" dirty="0" err="1" smtClean="0">
                <a:solidFill>
                  <a:srgbClr val="FF0000"/>
                </a:solidFill>
              </a:rPr>
              <a:t>Precio</a:t>
            </a:r>
            <a:r>
              <a:rPr lang="en-US" dirty="0" smtClean="0">
                <a:solidFill>
                  <a:srgbClr val="FF0000"/>
                </a:solidFill>
              </a:rPr>
              <a:t> de </a:t>
            </a:r>
            <a:r>
              <a:rPr lang="en-US" dirty="0" err="1" smtClean="0">
                <a:solidFill>
                  <a:srgbClr val="FF0000"/>
                </a:solidFill>
              </a:rPr>
              <a:t>ejercicio</a:t>
            </a:r>
            <a:r>
              <a:rPr lang="en-US" dirty="0" smtClean="0">
                <a:solidFill>
                  <a:srgbClr val="FF0000"/>
                </a:solidFill>
              </a:rPr>
              <a:t> </a:t>
            </a:r>
            <a:r>
              <a:rPr lang="mr-IN" dirty="0" smtClean="0"/>
              <a:t>–</a:t>
            </a:r>
            <a:r>
              <a:rPr lang="en-US" dirty="0" smtClean="0"/>
              <a:t> </a:t>
            </a:r>
            <a:r>
              <a:rPr lang="en-US" dirty="0" err="1" smtClean="0"/>
              <a:t>si</a:t>
            </a:r>
            <a:r>
              <a:rPr lang="en-US" dirty="0" smtClean="0"/>
              <a:t> se </a:t>
            </a:r>
            <a:r>
              <a:rPr lang="en-US" dirty="0" err="1" smtClean="0"/>
              <a:t>llega</a:t>
            </a:r>
            <a:r>
              <a:rPr lang="en-US" dirty="0" smtClean="0"/>
              <a:t> a ese </a:t>
            </a:r>
            <a:r>
              <a:rPr lang="en-US" dirty="0" err="1" smtClean="0"/>
              <a:t>precio</a:t>
            </a:r>
            <a:r>
              <a:rPr lang="en-US" dirty="0" smtClean="0"/>
              <a:t> el </a:t>
            </a:r>
            <a:r>
              <a:rPr lang="en-US" dirty="0" err="1" smtClean="0"/>
              <a:t>opcionado</a:t>
            </a:r>
            <a:r>
              <a:rPr lang="en-US" dirty="0" smtClean="0"/>
              <a:t> decide </a:t>
            </a:r>
            <a:r>
              <a:rPr lang="en-US" dirty="0" err="1" smtClean="0"/>
              <a:t>si</a:t>
            </a:r>
            <a:r>
              <a:rPr lang="en-US" dirty="0" smtClean="0"/>
              <a:t> </a:t>
            </a:r>
            <a:r>
              <a:rPr lang="en-US" dirty="0" err="1" smtClean="0"/>
              <a:t>ejercer</a:t>
            </a:r>
            <a:r>
              <a:rPr lang="en-US" dirty="0" smtClean="0"/>
              <a:t> la </a:t>
            </a:r>
            <a:r>
              <a:rPr lang="en-US" dirty="0" err="1" smtClean="0"/>
              <a:t>opción</a:t>
            </a:r>
            <a:r>
              <a:rPr lang="en-US" dirty="0" smtClean="0"/>
              <a:t>. Si no la </a:t>
            </a:r>
            <a:r>
              <a:rPr lang="en-US" dirty="0" err="1" smtClean="0"/>
              <a:t>ejerce</a:t>
            </a:r>
            <a:r>
              <a:rPr lang="en-US" dirty="0" smtClean="0"/>
              <a:t>, </a:t>
            </a:r>
            <a:r>
              <a:rPr lang="en-US" dirty="0" err="1" smtClean="0"/>
              <a:t>pierde</a:t>
            </a:r>
            <a:r>
              <a:rPr lang="en-US" dirty="0" smtClean="0"/>
              <a:t> la prima.</a:t>
            </a:r>
            <a:endParaRPr lang="en-US" dirty="0"/>
          </a:p>
        </p:txBody>
      </p:sp>
      <p:cxnSp>
        <p:nvCxnSpPr>
          <p:cNvPr id="9" name="Straight Connector 8"/>
          <p:cNvCxnSpPr/>
          <p:nvPr/>
        </p:nvCxnSpPr>
        <p:spPr>
          <a:xfrm>
            <a:off x="2879834" y="4246179"/>
            <a:ext cx="21021" cy="127175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11366" y="5496910"/>
            <a:ext cx="2795751" cy="31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2921876" y="4322798"/>
            <a:ext cx="2383953" cy="743187"/>
          </a:xfrm>
          <a:custGeom>
            <a:avLst/>
            <a:gdLst>
              <a:gd name="connsiteX0" fmla="*/ 0 w 2383953"/>
              <a:gd name="connsiteY0" fmla="*/ 743187 h 743187"/>
              <a:gd name="connsiteX1" fmla="*/ 283780 w 2383953"/>
              <a:gd name="connsiteY1" fmla="*/ 480428 h 743187"/>
              <a:gd name="connsiteX2" fmla="*/ 651642 w 2383953"/>
              <a:gd name="connsiteY2" fmla="*/ 469918 h 743187"/>
              <a:gd name="connsiteX3" fmla="*/ 966952 w 2383953"/>
              <a:gd name="connsiteY3" fmla="*/ 7462 h 743187"/>
              <a:gd name="connsiteX4" fmla="*/ 1587063 w 2383953"/>
              <a:gd name="connsiteY4" fmla="*/ 175628 h 743187"/>
              <a:gd name="connsiteX5" fmla="*/ 1818290 w 2383953"/>
              <a:gd name="connsiteY5" fmla="*/ 60014 h 743187"/>
              <a:gd name="connsiteX6" fmla="*/ 2333297 w 2383953"/>
              <a:gd name="connsiteY6" fmla="*/ 469918 h 743187"/>
              <a:gd name="connsiteX7" fmla="*/ 2364828 w 2383953"/>
              <a:gd name="connsiteY7" fmla="*/ 480428 h 74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3953" h="743187">
                <a:moveTo>
                  <a:pt x="0" y="743187"/>
                </a:moveTo>
                <a:cubicBezTo>
                  <a:pt x="87586" y="634580"/>
                  <a:pt x="175173" y="525973"/>
                  <a:pt x="283780" y="480428"/>
                </a:cubicBezTo>
                <a:cubicBezTo>
                  <a:pt x="392387" y="434883"/>
                  <a:pt x="537780" y="548746"/>
                  <a:pt x="651642" y="469918"/>
                </a:cubicBezTo>
                <a:cubicBezTo>
                  <a:pt x="765504" y="391090"/>
                  <a:pt x="811049" y="56510"/>
                  <a:pt x="966952" y="7462"/>
                </a:cubicBezTo>
                <a:cubicBezTo>
                  <a:pt x="1122856" y="-41586"/>
                  <a:pt x="1445173" y="166869"/>
                  <a:pt x="1587063" y="175628"/>
                </a:cubicBezTo>
                <a:cubicBezTo>
                  <a:pt x="1728953" y="184387"/>
                  <a:pt x="1693918" y="10966"/>
                  <a:pt x="1818290" y="60014"/>
                </a:cubicBezTo>
                <a:cubicBezTo>
                  <a:pt x="1942662" y="109062"/>
                  <a:pt x="2242207" y="399849"/>
                  <a:pt x="2333297" y="469918"/>
                </a:cubicBezTo>
                <a:cubicBezTo>
                  <a:pt x="2424387" y="539987"/>
                  <a:pt x="2364828" y="480428"/>
                  <a:pt x="2364828" y="48042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2900855" y="5065985"/>
            <a:ext cx="240497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74584" y="4566745"/>
            <a:ext cx="2431245" cy="114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544207" y="4386614"/>
            <a:ext cx="3941379" cy="307777"/>
          </a:xfrm>
          <a:prstGeom prst="rect">
            <a:avLst/>
          </a:prstGeom>
          <a:noFill/>
        </p:spPr>
        <p:txBody>
          <a:bodyPr wrap="square" rtlCol="0">
            <a:spAutoFit/>
          </a:bodyPr>
          <a:lstStyle/>
          <a:p>
            <a:r>
              <a:rPr lang="en-US" sz="1400" dirty="0" err="1" smtClean="0"/>
              <a:t>Precio</a:t>
            </a:r>
            <a:r>
              <a:rPr lang="en-US" sz="1400" dirty="0" smtClean="0"/>
              <a:t> de </a:t>
            </a:r>
            <a:r>
              <a:rPr lang="en-US" sz="1400" dirty="0" err="1" smtClean="0"/>
              <a:t>ejercicio</a:t>
            </a:r>
            <a:r>
              <a:rPr lang="en-US" sz="1400" dirty="0" smtClean="0"/>
              <a:t> 1 </a:t>
            </a:r>
            <a:r>
              <a:rPr lang="mr-IN" sz="1400" dirty="0" smtClean="0"/>
              <a:t>–</a:t>
            </a:r>
            <a:r>
              <a:rPr lang="en-US" sz="1400" dirty="0" smtClean="0"/>
              <a:t> </a:t>
            </a:r>
            <a:r>
              <a:rPr lang="en-US" sz="1400" dirty="0" err="1" smtClean="0"/>
              <a:t>mejor</a:t>
            </a:r>
            <a:r>
              <a:rPr lang="en-US" sz="1400" dirty="0" smtClean="0"/>
              <a:t> no</a:t>
            </a:r>
            <a:r>
              <a:rPr lang="mr-IN" sz="1400" dirty="0" smtClean="0"/>
              <a:t>…</a:t>
            </a:r>
            <a:endParaRPr lang="en-US" sz="1400" dirty="0"/>
          </a:p>
        </p:txBody>
      </p:sp>
      <p:sp>
        <p:nvSpPr>
          <p:cNvPr id="20" name="TextBox 19"/>
          <p:cNvSpPr txBox="1"/>
          <p:nvPr/>
        </p:nvSpPr>
        <p:spPr>
          <a:xfrm>
            <a:off x="5544207" y="5065985"/>
            <a:ext cx="2428870" cy="307777"/>
          </a:xfrm>
          <a:prstGeom prst="rect">
            <a:avLst/>
          </a:prstGeom>
          <a:noFill/>
        </p:spPr>
        <p:txBody>
          <a:bodyPr wrap="none" rtlCol="0">
            <a:spAutoFit/>
          </a:bodyPr>
          <a:lstStyle/>
          <a:p>
            <a:r>
              <a:rPr lang="en-US" sz="1400" dirty="0" err="1" smtClean="0"/>
              <a:t>Precio</a:t>
            </a:r>
            <a:r>
              <a:rPr lang="en-US" sz="1400" dirty="0" smtClean="0"/>
              <a:t> de </a:t>
            </a:r>
            <a:r>
              <a:rPr lang="en-US" sz="1400" dirty="0" err="1" smtClean="0"/>
              <a:t>ejercicio</a:t>
            </a:r>
            <a:r>
              <a:rPr lang="en-US" sz="1400" dirty="0" smtClean="0"/>
              <a:t> 2 - </a:t>
            </a:r>
            <a:r>
              <a:rPr lang="en-US" sz="1400" dirty="0" err="1" smtClean="0"/>
              <a:t>ganancia</a:t>
            </a:r>
            <a:endParaRPr lang="en-US" dirty="0"/>
          </a:p>
        </p:txBody>
      </p:sp>
      <p:sp>
        <p:nvSpPr>
          <p:cNvPr id="21" name="TextBox 20"/>
          <p:cNvSpPr txBox="1"/>
          <p:nvPr/>
        </p:nvSpPr>
        <p:spPr>
          <a:xfrm>
            <a:off x="3127474" y="5868504"/>
            <a:ext cx="1925464" cy="369332"/>
          </a:xfrm>
          <a:prstGeom prst="rect">
            <a:avLst/>
          </a:prstGeom>
          <a:noFill/>
        </p:spPr>
        <p:txBody>
          <a:bodyPr wrap="none" rtlCol="0">
            <a:spAutoFit/>
          </a:bodyPr>
          <a:lstStyle/>
          <a:p>
            <a:r>
              <a:rPr lang="en-US" dirty="0" err="1" smtClean="0">
                <a:solidFill>
                  <a:srgbClr val="FF0000"/>
                </a:solidFill>
              </a:rPr>
              <a:t>Plazo</a:t>
            </a:r>
            <a:r>
              <a:rPr lang="en-US" dirty="0" smtClean="0">
                <a:solidFill>
                  <a:srgbClr val="FF0000"/>
                </a:solidFill>
              </a:rPr>
              <a:t> </a:t>
            </a:r>
            <a:r>
              <a:rPr lang="en-US" dirty="0" smtClean="0"/>
              <a:t>de la </a:t>
            </a:r>
            <a:r>
              <a:rPr lang="en-US" dirty="0" err="1" smtClean="0"/>
              <a:t>opción</a:t>
            </a:r>
            <a:r>
              <a:rPr lang="en-US" dirty="0" smtClean="0"/>
              <a:t> </a:t>
            </a:r>
            <a:endParaRPr lang="en-US" dirty="0"/>
          </a:p>
        </p:txBody>
      </p:sp>
      <p:cxnSp>
        <p:nvCxnSpPr>
          <p:cNvPr id="23" name="Straight Connector 22"/>
          <p:cNvCxnSpPr/>
          <p:nvPr/>
        </p:nvCxnSpPr>
        <p:spPr>
          <a:xfrm flipV="1">
            <a:off x="5305829" y="5959366"/>
            <a:ext cx="0" cy="2784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921876" y="5942812"/>
            <a:ext cx="0" cy="2784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131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Multiplicador</a:t>
            </a:r>
            <a:endParaRPr lang="en-US" dirty="0"/>
          </a:p>
        </p:txBody>
      </p:sp>
      <p:pic>
        <p:nvPicPr>
          <p:cNvPr id="3" name="Picture 2"/>
          <p:cNvPicPr>
            <a:picLocks noChangeAspect="1"/>
          </p:cNvPicPr>
          <p:nvPr/>
        </p:nvPicPr>
        <p:blipFill>
          <a:blip r:embed="rId2"/>
          <a:stretch>
            <a:fillRect/>
          </a:stretch>
        </p:blipFill>
        <p:spPr>
          <a:xfrm>
            <a:off x="2926597" y="1690688"/>
            <a:ext cx="7119800" cy="4291657"/>
          </a:xfrm>
          <a:prstGeom prst="rect">
            <a:avLst/>
          </a:prstGeom>
        </p:spPr>
      </p:pic>
      <p:sp>
        <p:nvSpPr>
          <p:cNvPr id="4" name="TextBox 3"/>
          <p:cNvSpPr txBox="1"/>
          <p:nvPr/>
        </p:nvSpPr>
        <p:spPr>
          <a:xfrm>
            <a:off x="960895" y="5982345"/>
            <a:ext cx="2373086" cy="307777"/>
          </a:xfrm>
          <a:prstGeom prst="rect">
            <a:avLst/>
          </a:prstGeom>
          <a:noFill/>
        </p:spPr>
        <p:txBody>
          <a:bodyPr wrap="none" rtlCol="0">
            <a:spAutoFit/>
          </a:bodyPr>
          <a:lstStyle/>
          <a:p>
            <a:r>
              <a:rPr lang="en-US" sz="1400" dirty="0" smtClean="0"/>
              <a:t>Fuente: Banco de la </a:t>
            </a:r>
            <a:r>
              <a:rPr lang="en-US" sz="1400" dirty="0" err="1" smtClean="0"/>
              <a:t>República</a:t>
            </a:r>
            <a:endParaRPr lang="en-US" sz="1400" dirty="0"/>
          </a:p>
        </p:txBody>
      </p:sp>
    </p:spTree>
    <p:extLst>
      <p:ext uri="{BB962C8B-B14F-4D97-AF65-F5344CB8AC3E}">
        <p14:creationId xmlns:p14="http://schemas.microsoft.com/office/powerpoint/2010/main" val="3097207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Subasta</a:t>
            </a:r>
            <a:endParaRPr lang="en-US" dirty="0"/>
          </a:p>
        </p:txBody>
      </p:sp>
      <p:sp>
        <p:nvSpPr>
          <p:cNvPr id="4" name="TextBox 3"/>
          <p:cNvSpPr txBox="1"/>
          <p:nvPr/>
        </p:nvSpPr>
        <p:spPr>
          <a:xfrm>
            <a:off x="838200" y="1886358"/>
            <a:ext cx="10803342" cy="3539430"/>
          </a:xfrm>
          <a:prstGeom prst="rect">
            <a:avLst/>
          </a:prstGeom>
          <a:noFill/>
        </p:spPr>
        <p:txBody>
          <a:bodyPr wrap="none" rtlCol="0">
            <a:spAutoFit/>
          </a:bodyPr>
          <a:lstStyle/>
          <a:p>
            <a:r>
              <a:rPr lang="en-US" sz="2800" dirty="0"/>
              <a:t>El BR </a:t>
            </a:r>
            <a:r>
              <a:rPr lang="en-US" sz="2800" dirty="0" err="1"/>
              <a:t>venderá</a:t>
            </a:r>
            <a:r>
              <a:rPr lang="en-US" sz="2800" dirty="0"/>
              <a:t> las </a:t>
            </a:r>
            <a:r>
              <a:rPr lang="en-US" sz="2800" dirty="0" err="1"/>
              <a:t>opciones</a:t>
            </a:r>
            <a:r>
              <a:rPr lang="en-US" sz="2800" dirty="0"/>
              <a:t> </a:t>
            </a:r>
            <a:r>
              <a:rPr lang="en-US" sz="2800" dirty="0" smtClean="0">
                <a:solidFill>
                  <a:srgbClr val="FF0000"/>
                </a:solidFill>
              </a:rPr>
              <a:t>call</a:t>
            </a:r>
            <a:r>
              <a:rPr lang="en-US" sz="2800" dirty="0" smtClean="0"/>
              <a:t> </a:t>
            </a:r>
            <a:r>
              <a:rPr lang="en-US" sz="2800" dirty="0" smtClean="0">
                <a:solidFill>
                  <a:schemeClr val="bg2">
                    <a:lumMod val="90000"/>
                  </a:schemeClr>
                </a:solidFill>
              </a:rPr>
              <a:t>(</a:t>
            </a:r>
            <a:r>
              <a:rPr lang="en-US" sz="2800" i="1" dirty="0" smtClean="0">
                <a:solidFill>
                  <a:schemeClr val="bg2">
                    <a:lumMod val="90000"/>
                  </a:schemeClr>
                </a:solidFill>
              </a:rPr>
              <a:t>y put)</a:t>
            </a:r>
            <a:r>
              <a:rPr lang="en-US" sz="2800" dirty="0" smtClean="0"/>
              <a:t> </a:t>
            </a:r>
            <a:r>
              <a:rPr lang="en-US" sz="2800" dirty="0" err="1" smtClean="0"/>
              <a:t>en</a:t>
            </a:r>
            <a:r>
              <a:rPr lang="en-US" sz="2800" dirty="0" smtClean="0"/>
              <a:t> </a:t>
            </a:r>
            <a:r>
              <a:rPr lang="en-US" sz="2800" dirty="0" err="1"/>
              <a:t>subasta</a:t>
            </a:r>
            <a:r>
              <a:rPr lang="en-US" sz="2800" dirty="0"/>
              <a:t> </a:t>
            </a:r>
            <a:r>
              <a:rPr lang="en-US" sz="2800" dirty="0" err="1" smtClean="0"/>
              <a:t>holandesa</a:t>
            </a:r>
            <a:r>
              <a:rPr lang="en-US" sz="2800" dirty="0" smtClean="0"/>
              <a:t> </a:t>
            </a:r>
          </a:p>
          <a:p>
            <a:r>
              <a:rPr lang="en-US" sz="2800" dirty="0" smtClean="0">
                <a:solidFill>
                  <a:schemeClr val="bg2">
                    <a:lumMod val="90000"/>
                  </a:schemeClr>
                </a:solidFill>
              </a:rPr>
              <a:t>(</a:t>
            </a:r>
            <a:r>
              <a:rPr lang="en-US" sz="2800" dirty="0" err="1">
                <a:solidFill>
                  <a:schemeClr val="bg2">
                    <a:lumMod val="90000"/>
                  </a:schemeClr>
                </a:solidFill>
              </a:rPr>
              <a:t>c</a:t>
            </a:r>
            <a:r>
              <a:rPr lang="en-US" sz="2800" dirty="0" err="1" smtClean="0">
                <a:solidFill>
                  <a:schemeClr val="bg2">
                    <a:lumMod val="90000"/>
                  </a:schemeClr>
                </a:solidFill>
              </a:rPr>
              <a:t>upo</a:t>
            </a:r>
            <a:r>
              <a:rPr lang="en-US" sz="2800" dirty="0" smtClean="0">
                <a:solidFill>
                  <a:schemeClr val="bg2">
                    <a:lumMod val="90000"/>
                  </a:schemeClr>
                </a:solidFill>
              </a:rPr>
              <a:t> actual US$200 </a:t>
            </a:r>
            <a:r>
              <a:rPr lang="en-US" sz="2800" dirty="0" err="1" smtClean="0">
                <a:solidFill>
                  <a:schemeClr val="bg2">
                    <a:lumMod val="90000"/>
                  </a:schemeClr>
                </a:solidFill>
              </a:rPr>
              <a:t>millones</a:t>
            </a:r>
            <a:r>
              <a:rPr lang="en-US" sz="2800" dirty="0" smtClean="0">
                <a:solidFill>
                  <a:schemeClr val="bg2">
                    <a:lumMod val="90000"/>
                  </a:schemeClr>
                </a:solidFill>
              </a:rPr>
              <a:t>)</a:t>
            </a:r>
          </a:p>
          <a:p>
            <a:endParaRPr lang="en-US" sz="2800" dirty="0" smtClean="0"/>
          </a:p>
          <a:p>
            <a:r>
              <a:rPr lang="en-US" sz="2800" dirty="0" smtClean="0"/>
              <a:t>Se </a:t>
            </a:r>
            <a:r>
              <a:rPr lang="en-US" sz="2800" dirty="0" err="1"/>
              <a:t>ordenan</a:t>
            </a:r>
            <a:r>
              <a:rPr lang="en-US" sz="2800" dirty="0"/>
              <a:t> las </a:t>
            </a:r>
            <a:r>
              <a:rPr lang="en-US" sz="2800" dirty="0" err="1"/>
              <a:t>posturas</a:t>
            </a:r>
            <a:r>
              <a:rPr lang="en-US" sz="2800" dirty="0"/>
              <a:t> </a:t>
            </a:r>
            <a:r>
              <a:rPr lang="en-US" sz="2800" dirty="0" err="1"/>
              <a:t>en</a:t>
            </a:r>
            <a:r>
              <a:rPr lang="en-US" sz="2800" dirty="0"/>
              <a:t> </a:t>
            </a:r>
            <a:r>
              <a:rPr lang="en-US" sz="2800" dirty="0" err="1"/>
              <a:t>estricto</a:t>
            </a:r>
            <a:r>
              <a:rPr lang="en-US" sz="2800" dirty="0"/>
              <a:t> </a:t>
            </a:r>
            <a:r>
              <a:rPr lang="en-US" sz="2800" dirty="0" err="1"/>
              <a:t>orden</a:t>
            </a:r>
            <a:r>
              <a:rPr lang="en-US" sz="2800" dirty="0"/>
              <a:t> </a:t>
            </a:r>
            <a:r>
              <a:rPr lang="en-US" sz="2800" dirty="0" err="1">
                <a:solidFill>
                  <a:srgbClr val="FF0000"/>
                </a:solidFill>
              </a:rPr>
              <a:t>descendente</a:t>
            </a:r>
            <a:r>
              <a:rPr lang="en-US" sz="2800" dirty="0">
                <a:solidFill>
                  <a:srgbClr val="FF0000"/>
                </a:solidFill>
              </a:rPr>
              <a:t> </a:t>
            </a:r>
            <a:r>
              <a:rPr lang="en-US" sz="2800" dirty="0" smtClean="0">
                <a:solidFill>
                  <a:srgbClr val="FF0000"/>
                </a:solidFill>
              </a:rPr>
              <a:t>de </a:t>
            </a:r>
            <a:r>
              <a:rPr lang="en-US" sz="2800" dirty="0">
                <a:solidFill>
                  <a:srgbClr val="FF0000"/>
                </a:solidFill>
              </a:rPr>
              <a:t>prima </a:t>
            </a:r>
            <a:r>
              <a:rPr lang="en-US" sz="2800" dirty="0"/>
              <a:t>y se </a:t>
            </a:r>
            <a:endParaRPr lang="en-US" sz="2800" dirty="0" smtClean="0"/>
          </a:p>
          <a:p>
            <a:r>
              <a:rPr lang="en-US" sz="2800" dirty="0" err="1" smtClean="0"/>
              <a:t>aprueban</a:t>
            </a:r>
            <a:r>
              <a:rPr lang="en-US" sz="2800" dirty="0" smtClean="0"/>
              <a:t> </a:t>
            </a:r>
            <a:r>
              <a:rPr lang="en-US" sz="2800" dirty="0" err="1"/>
              <a:t>todas</a:t>
            </a:r>
            <a:r>
              <a:rPr lang="en-US" sz="2800" dirty="0"/>
              <a:t> las </a:t>
            </a:r>
            <a:r>
              <a:rPr lang="en-US" sz="2800" dirty="0" err="1"/>
              <a:t>posturas</a:t>
            </a:r>
            <a:r>
              <a:rPr lang="en-US" sz="2800" dirty="0"/>
              <a:t> con </a:t>
            </a:r>
            <a:r>
              <a:rPr lang="en-US" sz="2800" dirty="0">
                <a:solidFill>
                  <a:srgbClr val="FF0000"/>
                </a:solidFill>
              </a:rPr>
              <a:t>prima superior o </a:t>
            </a:r>
            <a:r>
              <a:rPr lang="en-US" sz="2800" dirty="0" err="1">
                <a:solidFill>
                  <a:srgbClr val="FF0000"/>
                </a:solidFill>
              </a:rPr>
              <a:t>igual</a:t>
            </a:r>
            <a:r>
              <a:rPr lang="en-US" sz="2800" dirty="0">
                <a:solidFill>
                  <a:srgbClr val="FF0000"/>
                </a:solidFill>
              </a:rPr>
              <a:t> </a:t>
            </a:r>
            <a:r>
              <a:rPr lang="en-US" sz="2800" dirty="0"/>
              <a:t>a la prima </a:t>
            </a:r>
            <a:r>
              <a:rPr lang="en-US" sz="2800" dirty="0" err="1"/>
              <a:t>donde</a:t>
            </a:r>
            <a:r>
              <a:rPr lang="en-US" sz="2800" dirty="0"/>
              <a:t> </a:t>
            </a:r>
            <a:endParaRPr lang="en-US" sz="2800" dirty="0" smtClean="0"/>
          </a:p>
          <a:p>
            <a:r>
              <a:rPr lang="en-US" sz="2800" dirty="0" smtClean="0"/>
              <a:t>se </a:t>
            </a:r>
            <a:r>
              <a:rPr lang="en-US" sz="2800" dirty="0" err="1"/>
              <a:t>completa</a:t>
            </a:r>
            <a:r>
              <a:rPr lang="en-US" sz="2800" dirty="0"/>
              <a:t> el </a:t>
            </a:r>
            <a:r>
              <a:rPr lang="en-US" sz="2800" dirty="0" err="1"/>
              <a:t>cupo</a:t>
            </a:r>
            <a:r>
              <a:rPr lang="en-US" sz="2800" dirty="0"/>
              <a:t> de la </a:t>
            </a:r>
            <a:r>
              <a:rPr lang="en-US" sz="2800" dirty="0" err="1"/>
              <a:t>subasta</a:t>
            </a:r>
            <a:r>
              <a:rPr lang="en-US" sz="2800" dirty="0"/>
              <a:t> </a:t>
            </a:r>
            <a:r>
              <a:rPr lang="en-US" sz="2800" dirty="0" smtClean="0"/>
              <a:t>(prima </a:t>
            </a:r>
            <a:r>
              <a:rPr lang="en-US" sz="2800" dirty="0"/>
              <a:t>de </a:t>
            </a:r>
            <a:r>
              <a:rPr lang="en-US" sz="2800" dirty="0" err="1"/>
              <a:t>corte</a:t>
            </a:r>
            <a:r>
              <a:rPr lang="en-US" sz="2800" dirty="0"/>
              <a:t>). </a:t>
            </a:r>
            <a:r>
              <a:rPr lang="en-US" sz="2800" b="1" dirty="0" smtClean="0">
                <a:solidFill>
                  <a:srgbClr val="92D050"/>
                </a:solidFill>
              </a:rPr>
              <a:t>EXCEL</a:t>
            </a:r>
          </a:p>
          <a:p>
            <a:endParaRPr lang="en-US" sz="2800" dirty="0"/>
          </a:p>
          <a:p>
            <a:r>
              <a:rPr lang="en-US" sz="2800" dirty="0" err="1" smtClean="0"/>
              <a:t>Todas</a:t>
            </a:r>
            <a:r>
              <a:rPr lang="en-US" sz="2800" dirty="0" smtClean="0"/>
              <a:t> </a:t>
            </a:r>
            <a:r>
              <a:rPr lang="en-US" sz="2800" dirty="0"/>
              <a:t>las </a:t>
            </a:r>
            <a:r>
              <a:rPr lang="en-US" sz="2800" dirty="0" err="1"/>
              <a:t>posturas</a:t>
            </a:r>
            <a:r>
              <a:rPr lang="en-US" sz="2800" dirty="0"/>
              <a:t> </a:t>
            </a:r>
            <a:r>
              <a:rPr lang="en-US" sz="2800" dirty="0" err="1"/>
              <a:t>aprobadas</a:t>
            </a:r>
            <a:r>
              <a:rPr lang="en-US" sz="2800" dirty="0"/>
              <a:t> </a:t>
            </a:r>
            <a:r>
              <a:rPr lang="en-US" sz="2800" dirty="0" err="1"/>
              <a:t>pagarán</a:t>
            </a:r>
            <a:r>
              <a:rPr lang="en-US" sz="2800" dirty="0"/>
              <a:t> la prima de </a:t>
            </a:r>
            <a:r>
              <a:rPr lang="en-US" sz="2800" dirty="0" err="1"/>
              <a:t>corte</a:t>
            </a:r>
            <a:r>
              <a:rPr lang="en-US" sz="2800" dirty="0"/>
              <a:t>. </a:t>
            </a:r>
          </a:p>
        </p:txBody>
      </p:sp>
    </p:spTree>
    <p:extLst>
      <p:ext uri="{BB962C8B-B14F-4D97-AF65-F5344CB8AC3E}">
        <p14:creationId xmlns:p14="http://schemas.microsoft.com/office/powerpoint/2010/main" val="16439024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Condiciones</a:t>
            </a:r>
            <a:r>
              <a:rPr lang="en-US" dirty="0" smtClean="0"/>
              <a:t> de </a:t>
            </a:r>
            <a:r>
              <a:rPr lang="en-US" dirty="0" err="1" smtClean="0"/>
              <a:t>ejercicio</a:t>
            </a:r>
            <a:endParaRPr lang="en-US" dirty="0"/>
          </a:p>
        </p:txBody>
      </p:sp>
      <p:sp>
        <p:nvSpPr>
          <p:cNvPr id="3" name="TextBox 2"/>
          <p:cNvSpPr txBox="1"/>
          <p:nvPr/>
        </p:nvSpPr>
        <p:spPr>
          <a:xfrm>
            <a:off x="402956" y="4451079"/>
            <a:ext cx="9577878" cy="1569660"/>
          </a:xfrm>
          <a:prstGeom prst="rect">
            <a:avLst/>
          </a:prstGeom>
          <a:noFill/>
        </p:spPr>
        <p:txBody>
          <a:bodyPr wrap="none" rtlCol="0">
            <a:spAutoFit/>
          </a:bodyPr>
          <a:lstStyle/>
          <a:p>
            <a:r>
              <a:rPr lang="en-US" sz="2400" dirty="0" smtClean="0"/>
              <a:t>El </a:t>
            </a:r>
            <a:r>
              <a:rPr lang="en-US" sz="2400" dirty="0" err="1" smtClean="0">
                <a:solidFill>
                  <a:srgbClr val="FF0000"/>
                </a:solidFill>
              </a:rPr>
              <a:t>plazo</a:t>
            </a:r>
            <a:r>
              <a:rPr lang="en-US" sz="2400" dirty="0" smtClean="0">
                <a:solidFill>
                  <a:srgbClr val="FF0000"/>
                </a:solidFill>
              </a:rPr>
              <a:t> </a:t>
            </a:r>
            <a:r>
              <a:rPr lang="en-US" sz="2400" dirty="0" err="1" smtClean="0"/>
              <a:t>es</a:t>
            </a:r>
            <a:r>
              <a:rPr lang="en-US" sz="2400" dirty="0" smtClean="0"/>
              <a:t> de un </a:t>
            </a:r>
            <a:r>
              <a:rPr lang="en-US" sz="2400" dirty="0" err="1" smtClean="0"/>
              <a:t>mes</a:t>
            </a:r>
            <a:r>
              <a:rPr lang="en-US" sz="2400" dirty="0" smtClean="0"/>
              <a:t> </a:t>
            </a:r>
            <a:r>
              <a:rPr lang="en-US" sz="2400" dirty="0" err="1" smtClean="0"/>
              <a:t>desde</a:t>
            </a:r>
            <a:r>
              <a:rPr lang="en-US" sz="2400" dirty="0" smtClean="0"/>
              <a:t> la </a:t>
            </a:r>
            <a:r>
              <a:rPr lang="en-US" sz="2400" dirty="0" err="1" smtClean="0"/>
              <a:t>fecha</a:t>
            </a:r>
            <a:r>
              <a:rPr lang="en-US" sz="2400" dirty="0" smtClean="0"/>
              <a:t> de la </a:t>
            </a:r>
            <a:r>
              <a:rPr lang="en-US" sz="2400" dirty="0" err="1" smtClean="0"/>
              <a:t>subasta</a:t>
            </a:r>
            <a:endParaRPr lang="en-US" sz="2400" dirty="0" smtClean="0"/>
          </a:p>
          <a:p>
            <a:endParaRPr lang="en-US" sz="2400" dirty="0" smtClean="0"/>
          </a:p>
          <a:p>
            <a:r>
              <a:rPr lang="en-US" sz="2400" dirty="0" smtClean="0"/>
              <a:t>El </a:t>
            </a:r>
            <a:r>
              <a:rPr lang="en-US" sz="2400" dirty="0" err="1">
                <a:solidFill>
                  <a:srgbClr val="FF0000"/>
                </a:solidFill>
              </a:rPr>
              <a:t>precio</a:t>
            </a:r>
            <a:r>
              <a:rPr lang="en-US" sz="2400" dirty="0">
                <a:solidFill>
                  <a:srgbClr val="FF0000"/>
                </a:solidFill>
              </a:rPr>
              <a:t> de </a:t>
            </a:r>
            <a:r>
              <a:rPr lang="en-US" sz="2400" dirty="0" err="1">
                <a:solidFill>
                  <a:srgbClr val="FF0000"/>
                </a:solidFill>
              </a:rPr>
              <a:t>ejercicio</a:t>
            </a:r>
            <a:r>
              <a:rPr lang="en-US" sz="2400" dirty="0">
                <a:solidFill>
                  <a:srgbClr val="FF0000"/>
                </a:solidFill>
              </a:rPr>
              <a:t> </a:t>
            </a:r>
            <a:r>
              <a:rPr lang="en-US" sz="2400" dirty="0"/>
              <a:t>de la </a:t>
            </a:r>
            <a:r>
              <a:rPr lang="en-US" sz="2400" dirty="0" err="1"/>
              <a:t>opción</a:t>
            </a:r>
            <a:r>
              <a:rPr lang="en-US" sz="2400" dirty="0"/>
              <a:t> </a:t>
            </a:r>
            <a:r>
              <a:rPr lang="en-US" sz="2400" dirty="0" err="1"/>
              <a:t>será</a:t>
            </a:r>
            <a:r>
              <a:rPr lang="en-US" sz="2400" dirty="0"/>
              <a:t> la </a:t>
            </a:r>
            <a:r>
              <a:rPr lang="en-US" sz="2400" dirty="0" err="1"/>
              <a:t>tasa</a:t>
            </a:r>
            <a:r>
              <a:rPr lang="en-US" sz="2400" dirty="0"/>
              <a:t> de </a:t>
            </a:r>
            <a:r>
              <a:rPr lang="en-US" sz="2400" dirty="0" err="1"/>
              <a:t>cambio</a:t>
            </a:r>
            <a:r>
              <a:rPr lang="en-US" sz="2400" dirty="0"/>
              <a:t> </a:t>
            </a:r>
            <a:r>
              <a:rPr lang="en-US" sz="2400" dirty="0" err="1"/>
              <a:t>representativa</a:t>
            </a:r>
            <a:r>
              <a:rPr lang="en-US" sz="2400" dirty="0"/>
              <a:t> del </a:t>
            </a:r>
            <a:endParaRPr lang="en-US" sz="2400" dirty="0" smtClean="0"/>
          </a:p>
          <a:p>
            <a:r>
              <a:rPr lang="en-US" sz="2400" dirty="0" err="1" smtClean="0"/>
              <a:t>mercado</a:t>
            </a:r>
            <a:r>
              <a:rPr lang="en-US" sz="2400" dirty="0" smtClean="0"/>
              <a:t> (TRM</a:t>
            </a:r>
            <a:r>
              <a:rPr lang="en-US" sz="2400" dirty="0"/>
              <a:t>) </a:t>
            </a:r>
            <a:r>
              <a:rPr lang="en-US" sz="2400" dirty="0" err="1" smtClean="0"/>
              <a:t>vigente</a:t>
            </a:r>
            <a:r>
              <a:rPr lang="en-US" sz="2400" dirty="0" smtClean="0"/>
              <a:t> </a:t>
            </a:r>
            <a:r>
              <a:rPr lang="en-US" sz="2400" dirty="0"/>
              <a:t>el </a:t>
            </a:r>
            <a:r>
              <a:rPr lang="en-US" sz="2400" dirty="0" err="1"/>
              <a:t>día</a:t>
            </a:r>
            <a:r>
              <a:rPr lang="en-US" sz="2400" dirty="0"/>
              <a:t> que se </a:t>
            </a:r>
            <a:r>
              <a:rPr lang="en-US" sz="2400" dirty="0" err="1"/>
              <a:t>informe</a:t>
            </a:r>
            <a:r>
              <a:rPr lang="en-US" sz="2400" dirty="0"/>
              <a:t> la </a:t>
            </a:r>
            <a:r>
              <a:rPr lang="en-US" sz="2400" dirty="0" err="1"/>
              <a:t>intención</a:t>
            </a:r>
            <a:r>
              <a:rPr lang="en-US" sz="2400" dirty="0"/>
              <a:t> de </a:t>
            </a:r>
            <a:r>
              <a:rPr lang="en-US" sz="2400" dirty="0" err="1" smtClean="0"/>
              <a:t>ejercicio</a:t>
            </a:r>
            <a:r>
              <a:rPr lang="en-US" sz="2400" dirty="0" smtClean="0"/>
              <a:t>.</a:t>
            </a:r>
            <a:endParaRPr lang="en-US" sz="2400" dirty="0"/>
          </a:p>
        </p:txBody>
      </p:sp>
      <p:sp>
        <p:nvSpPr>
          <p:cNvPr id="4" name="TextBox 3"/>
          <p:cNvSpPr txBox="1"/>
          <p:nvPr/>
        </p:nvSpPr>
        <p:spPr>
          <a:xfrm>
            <a:off x="402956" y="1342536"/>
            <a:ext cx="9901878" cy="3108543"/>
          </a:xfrm>
          <a:prstGeom prst="rect">
            <a:avLst/>
          </a:prstGeom>
          <a:noFill/>
        </p:spPr>
        <p:txBody>
          <a:bodyPr wrap="none" rtlCol="0">
            <a:spAutoFit/>
          </a:bodyPr>
          <a:lstStyle/>
          <a:p>
            <a:r>
              <a:rPr lang="en-US" sz="2400" dirty="0"/>
              <a:t>Las </a:t>
            </a:r>
            <a:r>
              <a:rPr lang="en-US" sz="2400" dirty="0" err="1"/>
              <a:t>opciones</a:t>
            </a:r>
            <a:r>
              <a:rPr lang="en-US" sz="2400" dirty="0"/>
              <a:t> </a:t>
            </a:r>
            <a:r>
              <a:rPr lang="en-US" sz="2400" dirty="0">
                <a:solidFill>
                  <a:srgbClr val="FF0000"/>
                </a:solidFill>
              </a:rPr>
              <a:t>call</a:t>
            </a:r>
            <a:r>
              <a:rPr lang="en-US" sz="2400" dirty="0"/>
              <a:t> para el control de </a:t>
            </a:r>
            <a:r>
              <a:rPr lang="en-US" sz="2400" dirty="0" err="1"/>
              <a:t>volatilidad</a:t>
            </a:r>
            <a:r>
              <a:rPr lang="en-US" sz="2400" dirty="0"/>
              <a:t> se </a:t>
            </a:r>
            <a:r>
              <a:rPr lang="en-US" sz="2400" dirty="0" err="1"/>
              <a:t>podrán</a:t>
            </a:r>
            <a:r>
              <a:rPr lang="en-US" sz="2400" dirty="0"/>
              <a:t> </a:t>
            </a:r>
            <a:r>
              <a:rPr lang="en-US" sz="2400" dirty="0" err="1"/>
              <a:t>ejercer</a:t>
            </a:r>
            <a:r>
              <a:rPr lang="en-US" sz="2400" dirty="0"/>
              <a:t> </a:t>
            </a:r>
            <a:r>
              <a:rPr lang="en-US" sz="2400" i="1" dirty="0" err="1"/>
              <a:t>cualquier</a:t>
            </a:r>
            <a:r>
              <a:rPr lang="en-US" sz="2400" i="1" dirty="0"/>
              <a:t> </a:t>
            </a:r>
            <a:r>
              <a:rPr lang="en-US" sz="2400" i="1" dirty="0" err="1"/>
              <a:t>día</a:t>
            </a:r>
            <a:r>
              <a:rPr lang="en-US" sz="2400" i="1" dirty="0"/>
              <a:t> </a:t>
            </a:r>
          </a:p>
          <a:p>
            <a:r>
              <a:rPr lang="en-US" sz="2400" dirty="0" err="1"/>
              <a:t>hábil</a:t>
            </a:r>
            <a:r>
              <a:rPr lang="en-US" sz="2400" dirty="0"/>
              <a:t> </a:t>
            </a:r>
            <a:r>
              <a:rPr lang="en-US" sz="2400" dirty="0" err="1"/>
              <a:t>durante</a:t>
            </a:r>
            <a:r>
              <a:rPr lang="en-US" sz="2400" dirty="0"/>
              <a:t> </a:t>
            </a:r>
            <a:r>
              <a:rPr lang="en-US" sz="2400" dirty="0" err="1"/>
              <a:t>su</a:t>
            </a:r>
            <a:r>
              <a:rPr lang="en-US" sz="2400" dirty="0"/>
              <a:t> </a:t>
            </a:r>
            <a:r>
              <a:rPr lang="en-US" sz="2400" dirty="0" err="1"/>
              <a:t>plazo</a:t>
            </a:r>
            <a:r>
              <a:rPr lang="en-US" sz="2400" dirty="0"/>
              <a:t>, </a:t>
            </a:r>
            <a:r>
              <a:rPr lang="en-US" sz="2400" dirty="0" err="1"/>
              <a:t>siempre</a:t>
            </a:r>
            <a:r>
              <a:rPr lang="en-US" sz="2400" dirty="0"/>
              <a:t> y </a:t>
            </a:r>
            <a:r>
              <a:rPr lang="en-US" sz="2400" dirty="0" err="1"/>
              <a:t>cuando</a:t>
            </a:r>
            <a:r>
              <a:rPr lang="en-US" sz="2400" dirty="0"/>
              <a:t> la TRM se </a:t>
            </a:r>
            <a:r>
              <a:rPr lang="en-US" sz="2400" dirty="0" err="1"/>
              <a:t>encuentre</a:t>
            </a:r>
            <a:r>
              <a:rPr lang="en-US" sz="2400" dirty="0"/>
              <a:t> 4% </a:t>
            </a:r>
            <a:r>
              <a:rPr lang="en-US" sz="2400" dirty="0" err="1"/>
              <a:t>por</a:t>
            </a:r>
            <a:endParaRPr lang="en-US" sz="2400" dirty="0"/>
          </a:p>
          <a:p>
            <a:r>
              <a:rPr lang="en-US" sz="2400" dirty="0"/>
              <a:t> </a:t>
            </a:r>
            <a:r>
              <a:rPr lang="en-US" sz="2400" dirty="0" err="1"/>
              <a:t>encima</a:t>
            </a:r>
            <a:r>
              <a:rPr lang="en-US" sz="2400" dirty="0"/>
              <a:t> de </a:t>
            </a:r>
            <a:r>
              <a:rPr lang="en-US" sz="2400" dirty="0" err="1"/>
              <a:t>su</a:t>
            </a:r>
            <a:r>
              <a:rPr lang="en-US" sz="2400" dirty="0"/>
              <a:t> </a:t>
            </a:r>
            <a:r>
              <a:rPr lang="en-US" sz="2400" dirty="0" err="1"/>
              <a:t>promedio</a:t>
            </a:r>
            <a:r>
              <a:rPr lang="en-US" sz="2400" dirty="0"/>
              <a:t> </a:t>
            </a:r>
            <a:r>
              <a:rPr lang="en-US" sz="2400" dirty="0" err="1"/>
              <a:t>móvil</a:t>
            </a:r>
            <a:r>
              <a:rPr lang="en-US" sz="2400" dirty="0"/>
              <a:t> </a:t>
            </a:r>
            <a:r>
              <a:rPr lang="en-US" sz="2400" dirty="0" err="1"/>
              <a:t>en</a:t>
            </a:r>
            <a:r>
              <a:rPr lang="en-US" sz="2400" dirty="0"/>
              <a:t> </a:t>
            </a:r>
            <a:r>
              <a:rPr lang="en-US" sz="2400" dirty="0" err="1"/>
              <a:t>los</a:t>
            </a:r>
            <a:r>
              <a:rPr lang="en-US" sz="2400" dirty="0"/>
              <a:t> </a:t>
            </a:r>
            <a:r>
              <a:rPr lang="en-US" sz="2400" dirty="0" err="1"/>
              <a:t>últimos</a:t>
            </a:r>
            <a:r>
              <a:rPr lang="en-US" sz="2400" dirty="0"/>
              <a:t> 20 </a:t>
            </a:r>
            <a:r>
              <a:rPr lang="en-US" sz="2400" dirty="0" err="1"/>
              <a:t>días</a:t>
            </a:r>
            <a:r>
              <a:rPr lang="en-US" sz="2400" dirty="0"/>
              <a:t> </a:t>
            </a:r>
            <a:r>
              <a:rPr lang="en-US" sz="2400" dirty="0" err="1"/>
              <a:t>hábiles</a:t>
            </a:r>
            <a:r>
              <a:rPr lang="en-US" sz="2400" dirty="0"/>
              <a:t>. </a:t>
            </a:r>
            <a:r>
              <a:rPr lang="en-US" sz="1200" dirty="0"/>
              <a:t>(DODM 143 28 </a:t>
            </a:r>
            <a:r>
              <a:rPr lang="en-US" sz="1200" dirty="0" err="1"/>
              <a:t>sep</a:t>
            </a:r>
            <a:r>
              <a:rPr lang="en-US" sz="1200" dirty="0"/>
              <a:t> 2018)</a:t>
            </a:r>
            <a:endParaRPr lang="en-US" sz="2400" dirty="0"/>
          </a:p>
          <a:p>
            <a:endParaRPr lang="en-US" sz="2400" dirty="0" smtClean="0"/>
          </a:p>
          <a:p>
            <a:r>
              <a:rPr lang="en-US" sz="2400" dirty="0" smtClean="0">
                <a:solidFill>
                  <a:schemeClr val="bg2"/>
                </a:solidFill>
              </a:rPr>
              <a:t>Las </a:t>
            </a:r>
            <a:r>
              <a:rPr lang="en-US" sz="2400" dirty="0" err="1">
                <a:solidFill>
                  <a:schemeClr val="bg2"/>
                </a:solidFill>
              </a:rPr>
              <a:t>opciones</a:t>
            </a:r>
            <a:r>
              <a:rPr lang="en-US" sz="2400" dirty="0">
                <a:solidFill>
                  <a:schemeClr val="bg2"/>
                </a:solidFill>
              </a:rPr>
              <a:t> put para el control de </a:t>
            </a:r>
            <a:r>
              <a:rPr lang="en-US" sz="2400" dirty="0" err="1">
                <a:solidFill>
                  <a:schemeClr val="bg2"/>
                </a:solidFill>
              </a:rPr>
              <a:t>volatilidad</a:t>
            </a:r>
            <a:r>
              <a:rPr lang="en-US" sz="2400" dirty="0">
                <a:solidFill>
                  <a:schemeClr val="bg2"/>
                </a:solidFill>
              </a:rPr>
              <a:t> se </a:t>
            </a:r>
            <a:r>
              <a:rPr lang="en-US" sz="2400" dirty="0" err="1">
                <a:solidFill>
                  <a:schemeClr val="bg2"/>
                </a:solidFill>
              </a:rPr>
              <a:t>podrán</a:t>
            </a:r>
            <a:r>
              <a:rPr lang="en-US" sz="2400" dirty="0">
                <a:solidFill>
                  <a:schemeClr val="bg2"/>
                </a:solidFill>
              </a:rPr>
              <a:t> </a:t>
            </a:r>
            <a:r>
              <a:rPr lang="en-US" sz="2400" dirty="0" err="1">
                <a:solidFill>
                  <a:schemeClr val="bg2"/>
                </a:solidFill>
              </a:rPr>
              <a:t>ejercer</a:t>
            </a:r>
            <a:r>
              <a:rPr lang="en-US" sz="2400" dirty="0">
                <a:solidFill>
                  <a:schemeClr val="bg2"/>
                </a:solidFill>
              </a:rPr>
              <a:t> </a:t>
            </a:r>
            <a:r>
              <a:rPr lang="en-US" sz="2400" dirty="0" err="1">
                <a:solidFill>
                  <a:schemeClr val="bg2"/>
                </a:solidFill>
              </a:rPr>
              <a:t>cualquier</a:t>
            </a:r>
            <a:r>
              <a:rPr lang="en-US" sz="2400" dirty="0">
                <a:solidFill>
                  <a:schemeClr val="bg2"/>
                </a:solidFill>
              </a:rPr>
              <a:t> </a:t>
            </a:r>
            <a:r>
              <a:rPr lang="en-US" sz="2400" dirty="0" err="1">
                <a:solidFill>
                  <a:schemeClr val="bg2"/>
                </a:solidFill>
              </a:rPr>
              <a:t>día</a:t>
            </a:r>
            <a:r>
              <a:rPr lang="en-US" sz="2400" dirty="0">
                <a:solidFill>
                  <a:schemeClr val="bg2"/>
                </a:solidFill>
              </a:rPr>
              <a:t> </a:t>
            </a:r>
            <a:endParaRPr lang="en-US" sz="2400" dirty="0" smtClean="0">
              <a:solidFill>
                <a:schemeClr val="bg2"/>
              </a:solidFill>
            </a:endParaRPr>
          </a:p>
          <a:p>
            <a:r>
              <a:rPr lang="en-US" sz="2400" dirty="0" err="1" smtClean="0">
                <a:solidFill>
                  <a:schemeClr val="bg2"/>
                </a:solidFill>
              </a:rPr>
              <a:t>hábil</a:t>
            </a:r>
            <a:r>
              <a:rPr lang="en-US" sz="2400" dirty="0" smtClean="0">
                <a:solidFill>
                  <a:schemeClr val="bg2"/>
                </a:solidFill>
              </a:rPr>
              <a:t> </a:t>
            </a:r>
            <a:r>
              <a:rPr lang="en-US" sz="2400" dirty="0" err="1">
                <a:solidFill>
                  <a:schemeClr val="bg2"/>
                </a:solidFill>
              </a:rPr>
              <a:t>durante</a:t>
            </a:r>
            <a:r>
              <a:rPr lang="en-US" sz="2400" dirty="0">
                <a:solidFill>
                  <a:schemeClr val="bg2"/>
                </a:solidFill>
              </a:rPr>
              <a:t> </a:t>
            </a:r>
            <a:r>
              <a:rPr lang="en-US" sz="2400" dirty="0" err="1">
                <a:solidFill>
                  <a:schemeClr val="bg2"/>
                </a:solidFill>
              </a:rPr>
              <a:t>su</a:t>
            </a:r>
            <a:r>
              <a:rPr lang="en-US" sz="2400" dirty="0">
                <a:solidFill>
                  <a:schemeClr val="bg2"/>
                </a:solidFill>
              </a:rPr>
              <a:t> </a:t>
            </a:r>
            <a:r>
              <a:rPr lang="en-US" sz="2400" dirty="0" err="1">
                <a:solidFill>
                  <a:schemeClr val="bg2"/>
                </a:solidFill>
              </a:rPr>
              <a:t>plazo</a:t>
            </a:r>
            <a:r>
              <a:rPr lang="en-US" sz="2400" dirty="0">
                <a:solidFill>
                  <a:schemeClr val="bg2"/>
                </a:solidFill>
              </a:rPr>
              <a:t>, </a:t>
            </a:r>
            <a:r>
              <a:rPr lang="en-US" sz="2400" dirty="0" err="1">
                <a:solidFill>
                  <a:schemeClr val="bg2"/>
                </a:solidFill>
              </a:rPr>
              <a:t>siempre</a:t>
            </a:r>
            <a:r>
              <a:rPr lang="en-US" sz="2400" dirty="0">
                <a:solidFill>
                  <a:schemeClr val="bg2"/>
                </a:solidFill>
              </a:rPr>
              <a:t> y </a:t>
            </a:r>
            <a:r>
              <a:rPr lang="en-US" sz="2400" dirty="0" err="1">
                <a:solidFill>
                  <a:schemeClr val="bg2"/>
                </a:solidFill>
              </a:rPr>
              <a:t>cuando</a:t>
            </a:r>
            <a:r>
              <a:rPr lang="en-US" sz="2400" dirty="0">
                <a:solidFill>
                  <a:schemeClr val="bg2"/>
                </a:solidFill>
              </a:rPr>
              <a:t> la TRM se </a:t>
            </a:r>
            <a:r>
              <a:rPr lang="en-US" sz="2400" dirty="0" err="1">
                <a:solidFill>
                  <a:schemeClr val="bg2"/>
                </a:solidFill>
              </a:rPr>
              <a:t>encuentre</a:t>
            </a:r>
            <a:r>
              <a:rPr lang="en-US" sz="2400" dirty="0">
                <a:solidFill>
                  <a:schemeClr val="bg2"/>
                </a:solidFill>
              </a:rPr>
              <a:t> </a:t>
            </a:r>
            <a:r>
              <a:rPr lang="en-US" sz="2400" dirty="0" smtClean="0">
                <a:solidFill>
                  <a:schemeClr val="bg2"/>
                </a:solidFill>
              </a:rPr>
              <a:t>4% </a:t>
            </a:r>
            <a:r>
              <a:rPr lang="en-US" sz="2400" dirty="0">
                <a:solidFill>
                  <a:schemeClr val="bg2"/>
                </a:solidFill>
              </a:rPr>
              <a:t>o </a:t>
            </a:r>
            <a:r>
              <a:rPr lang="en-US" sz="2400" dirty="0" err="1" smtClean="0">
                <a:solidFill>
                  <a:schemeClr val="bg2"/>
                </a:solidFill>
              </a:rPr>
              <a:t>más</a:t>
            </a:r>
            <a:r>
              <a:rPr lang="en-US" sz="2400" dirty="0" smtClean="0">
                <a:solidFill>
                  <a:schemeClr val="bg2"/>
                </a:solidFill>
              </a:rPr>
              <a:t> </a:t>
            </a:r>
            <a:r>
              <a:rPr lang="en-US" sz="2400" dirty="0" err="1">
                <a:solidFill>
                  <a:schemeClr val="bg2"/>
                </a:solidFill>
              </a:rPr>
              <a:t>por</a:t>
            </a:r>
            <a:r>
              <a:rPr lang="en-US" sz="2400" dirty="0">
                <a:solidFill>
                  <a:schemeClr val="bg2"/>
                </a:solidFill>
              </a:rPr>
              <a:t> </a:t>
            </a:r>
            <a:endParaRPr lang="en-US" sz="2400" dirty="0" smtClean="0">
              <a:solidFill>
                <a:schemeClr val="bg2"/>
              </a:solidFill>
            </a:endParaRPr>
          </a:p>
          <a:p>
            <a:r>
              <a:rPr lang="en-US" sz="2400" dirty="0" err="1" smtClean="0">
                <a:solidFill>
                  <a:schemeClr val="bg2"/>
                </a:solidFill>
              </a:rPr>
              <a:t>debajo</a:t>
            </a:r>
            <a:r>
              <a:rPr lang="en-US" sz="2400" dirty="0" smtClean="0">
                <a:solidFill>
                  <a:schemeClr val="bg2"/>
                </a:solidFill>
              </a:rPr>
              <a:t> </a:t>
            </a:r>
            <a:r>
              <a:rPr lang="en-US" sz="2400" dirty="0">
                <a:solidFill>
                  <a:schemeClr val="bg2"/>
                </a:solidFill>
              </a:rPr>
              <a:t>de </a:t>
            </a:r>
            <a:r>
              <a:rPr lang="en-US" sz="2400" dirty="0" err="1">
                <a:solidFill>
                  <a:schemeClr val="bg2"/>
                </a:solidFill>
              </a:rPr>
              <a:t>su</a:t>
            </a:r>
            <a:r>
              <a:rPr lang="en-US" sz="2400" dirty="0">
                <a:solidFill>
                  <a:schemeClr val="bg2"/>
                </a:solidFill>
              </a:rPr>
              <a:t> </a:t>
            </a:r>
            <a:r>
              <a:rPr lang="en-US" sz="2400" dirty="0" err="1">
                <a:solidFill>
                  <a:schemeClr val="bg2"/>
                </a:solidFill>
              </a:rPr>
              <a:t>promedio</a:t>
            </a:r>
            <a:r>
              <a:rPr lang="en-US" sz="2400" dirty="0">
                <a:solidFill>
                  <a:schemeClr val="bg2"/>
                </a:solidFill>
              </a:rPr>
              <a:t> </a:t>
            </a:r>
            <a:r>
              <a:rPr lang="en-US" sz="2400" dirty="0" err="1">
                <a:solidFill>
                  <a:schemeClr val="bg2"/>
                </a:solidFill>
              </a:rPr>
              <a:t>móvil</a:t>
            </a:r>
            <a:r>
              <a:rPr lang="en-US" sz="2400" dirty="0">
                <a:solidFill>
                  <a:schemeClr val="bg2"/>
                </a:solidFill>
              </a:rPr>
              <a:t> </a:t>
            </a:r>
            <a:r>
              <a:rPr lang="en-US" sz="2400" dirty="0" err="1">
                <a:solidFill>
                  <a:schemeClr val="bg2"/>
                </a:solidFill>
              </a:rPr>
              <a:t>en</a:t>
            </a:r>
            <a:r>
              <a:rPr lang="en-US" sz="2400" dirty="0">
                <a:solidFill>
                  <a:schemeClr val="bg2"/>
                </a:solidFill>
              </a:rPr>
              <a:t> </a:t>
            </a:r>
            <a:r>
              <a:rPr lang="en-US" sz="2400" dirty="0" err="1">
                <a:solidFill>
                  <a:schemeClr val="bg2"/>
                </a:solidFill>
              </a:rPr>
              <a:t>los</a:t>
            </a:r>
            <a:r>
              <a:rPr lang="en-US" sz="2400" dirty="0">
                <a:solidFill>
                  <a:schemeClr val="bg2"/>
                </a:solidFill>
              </a:rPr>
              <a:t> </a:t>
            </a:r>
            <a:r>
              <a:rPr lang="en-US" sz="2400" dirty="0" err="1">
                <a:solidFill>
                  <a:schemeClr val="bg2"/>
                </a:solidFill>
              </a:rPr>
              <a:t>últimos</a:t>
            </a:r>
            <a:r>
              <a:rPr lang="en-US" sz="2400" dirty="0">
                <a:solidFill>
                  <a:schemeClr val="bg2"/>
                </a:solidFill>
              </a:rPr>
              <a:t> 20 </a:t>
            </a:r>
            <a:r>
              <a:rPr lang="en-US" sz="2400" dirty="0" err="1">
                <a:solidFill>
                  <a:schemeClr val="bg2"/>
                </a:solidFill>
              </a:rPr>
              <a:t>días</a:t>
            </a:r>
            <a:r>
              <a:rPr lang="en-US" sz="2400" dirty="0">
                <a:solidFill>
                  <a:schemeClr val="bg2"/>
                </a:solidFill>
              </a:rPr>
              <a:t> </a:t>
            </a:r>
            <a:r>
              <a:rPr lang="en-US" sz="2400" dirty="0" err="1">
                <a:solidFill>
                  <a:schemeClr val="bg2"/>
                </a:solidFill>
              </a:rPr>
              <a:t>hábiles</a:t>
            </a:r>
            <a:r>
              <a:rPr lang="en-US" sz="2400" dirty="0">
                <a:solidFill>
                  <a:schemeClr val="bg2"/>
                </a:solidFill>
              </a:rPr>
              <a:t>. </a:t>
            </a:r>
            <a:endParaRPr lang="en-US" sz="2400" dirty="0" smtClean="0">
              <a:solidFill>
                <a:schemeClr val="bg2"/>
              </a:solidFill>
            </a:endParaRPr>
          </a:p>
          <a:p>
            <a:endParaRPr lang="en-US" sz="2800" dirty="0"/>
          </a:p>
        </p:txBody>
      </p:sp>
    </p:spTree>
    <p:extLst>
      <p:ext uri="{BB962C8B-B14F-4D97-AF65-F5344CB8AC3E}">
        <p14:creationId xmlns:p14="http://schemas.microsoft.com/office/powerpoint/2010/main" val="6114924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650124" y="2554014"/>
            <a:ext cx="5013435" cy="369332"/>
          </a:xfrm>
          <a:prstGeom prst="rect">
            <a:avLst/>
          </a:prstGeom>
          <a:noFill/>
        </p:spPr>
        <p:txBody>
          <a:bodyPr wrap="square" rtlCol="0">
            <a:spAutoFit/>
          </a:bodyPr>
          <a:lstStyle/>
          <a:p>
            <a:r>
              <a:rPr lang="en-US" b="1" dirty="0" smtClean="0">
                <a:solidFill>
                  <a:srgbClr val="92D050"/>
                </a:solidFill>
              </a:rPr>
              <a:t>EXCEL</a:t>
            </a:r>
            <a:endParaRPr lang="en-US" b="1" dirty="0">
              <a:solidFill>
                <a:srgbClr val="92D050"/>
              </a:solidFill>
            </a:endParaRPr>
          </a:p>
        </p:txBody>
      </p:sp>
    </p:spTree>
    <p:extLst>
      <p:ext uri="{BB962C8B-B14F-4D97-AF65-F5344CB8AC3E}">
        <p14:creationId xmlns:p14="http://schemas.microsoft.com/office/powerpoint/2010/main" val="19058033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Subastas</a:t>
            </a:r>
            <a:r>
              <a:rPr lang="en-US" dirty="0"/>
              <a:t> de </a:t>
            </a:r>
            <a:r>
              <a:rPr lang="en-US" dirty="0" err="1"/>
              <a:t>compra</a:t>
            </a:r>
            <a:r>
              <a:rPr lang="en-US" dirty="0"/>
              <a:t> y </a:t>
            </a:r>
            <a:r>
              <a:rPr lang="en-US" dirty="0" err="1">
                <a:solidFill>
                  <a:srgbClr val="FF0000"/>
                </a:solidFill>
              </a:rPr>
              <a:t>venta</a:t>
            </a:r>
            <a:r>
              <a:rPr lang="en-US" dirty="0">
                <a:solidFill>
                  <a:srgbClr val="FF0000"/>
                </a:solidFill>
              </a:rPr>
              <a:t> </a:t>
            </a:r>
            <a:r>
              <a:rPr lang="en-US" dirty="0" err="1">
                <a:solidFill>
                  <a:srgbClr val="FF0000"/>
                </a:solidFill>
              </a:rPr>
              <a:t>directa</a:t>
            </a:r>
            <a:endParaRPr lang="en-US" dirty="0">
              <a:solidFill>
                <a:srgbClr val="FF0000"/>
              </a:solidFill>
            </a:endParaRPr>
          </a:p>
        </p:txBody>
      </p:sp>
      <p:sp>
        <p:nvSpPr>
          <p:cNvPr id="3" name="TextBox 2"/>
          <p:cNvSpPr txBox="1"/>
          <p:nvPr/>
        </p:nvSpPr>
        <p:spPr>
          <a:xfrm>
            <a:off x="581674" y="1534332"/>
            <a:ext cx="11833368" cy="5109091"/>
          </a:xfrm>
          <a:prstGeom prst="rect">
            <a:avLst/>
          </a:prstGeom>
          <a:noFill/>
        </p:spPr>
        <p:txBody>
          <a:bodyPr wrap="none" rtlCol="0">
            <a:spAutoFit/>
          </a:bodyPr>
          <a:lstStyle/>
          <a:p>
            <a:r>
              <a:rPr lang="en-US" sz="2800" dirty="0" smtClean="0"/>
              <a:t>El </a:t>
            </a:r>
            <a:r>
              <a:rPr lang="en-US" sz="2800" dirty="0"/>
              <a:t>BR </a:t>
            </a:r>
            <a:r>
              <a:rPr lang="en-US" sz="2800" dirty="0" err="1"/>
              <a:t>comprará</a:t>
            </a:r>
            <a:r>
              <a:rPr lang="en-US" sz="2800" dirty="0"/>
              <a:t> y </a:t>
            </a:r>
            <a:r>
              <a:rPr lang="en-US" sz="2800" dirty="0" err="1"/>
              <a:t>venderá</a:t>
            </a:r>
            <a:r>
              <a:rPr lang="en-US" sz="2800" dirty="0"/>
              <a:t> </a:t>
            </a:r>
            <a:r>
              <a:rPr lang="en-US" sz="2800" dirty="0" err="1"/>
              <a:t>dólares</a:t>
            </a:r>
            <a:r>
              <a:rPr lang="en-US" sz="2800" dirty="0"/>
              <a:t> </a:t>
            </a:r>
            <a:r>
              <a:rPr lang="en-US" sz="2800" dirty="0" err="1"/>
              <a:t>mediante</a:t>
            </a:r>
            <a:r>
              <a:rPr lang="en-US" sz="2800" dirty="0"/>
              <a:t> </a:t>
            </a:r>
            <a:r>
              <a:rPr lang="en-US" sz="2800" dirty="0" err="1"/>
              <a:t>subasta</a:t>
            </a:r>
            <a:r>
              <a:rPr lang="en-US" sz="2800" dirty="0"/>
              <a:t> </a:t>
            </a:r>
            <a:r>
              <a:rPr lang="en-US" sz="2800" dirty="0" err="1"/>
              <a:t>holandesa</a:t>
            </a:r>
            <a:r>
              <a:rPr lang="en-US" sz="2800" dirty="0"/>
              <a:t> o </a:t>
            </a:r>
            <a:r>
              <a:rPr lang="en-US" sz="2800" dirty="0" err="1"/>
              <a:t>inglesa</a:t>
            </a:r>
            <a:r>
              <a:rPr lang="en-US" sz="2800" dirty="0"/>
              <a:t>, </a:t>
            </a:r>
            <a:endParaRPr lang="en-US" sz="2800" dirty="0" smtClean="0"/>
          </a:p>
          <a:p>
            <a:r>
              <a:rPr lang="en-US" sz="2800" dirty="0" smtClean="0"/>
              <a:t>con </a:t>
            </a:r>
            <a:r>
              <a:rPr lang="en-US" sz="2800" dirty="0"/>
              <a:t>puja </a:t>
            </a:r>
            <a:r>
              <a:rPr lang="en-US" sz="2800" dirty="0" err="1"/>
              <a:t>durante</a:t>
            </a:r>
            <a:r>
              <a:rPr lang="en-US" sz="2800" dirty="0"/>
              <a:t> 3 </a:t>
            </a:r>
            <a:r>
              <a:rPr lang="en-US" sz="2800" dirty="0" err="1"/>
              <a:t>minutos</a:t>
            </a:r>
            <a:r>
              <a:rPr lang="en-US" sz="2800" dirty="0"/>
              <a:t>. </a:t>
            </a:r>
            <a:endParaRPr lang="en-US" sz="2800" dirty="0" smtClean="0"/>
          </a:p>
          <a:p>
            <a:endParaRPr lang="en-US" sz="2800" dirty="0" smtClean="0"/>
          </a:p>
          <a:p>
            <a:r>
              <a:rPr lang="en-US" sz="2800" dirty="0" err="1" smtClean="0">
                <a:solidFill>
                  <a:srgbClr val="FF0000"/>
                </a:solidFill>
              </a:rPr>
              <a:t>Subasta</a:t>
            </a:r>
            <a:r>
              <a:rPr lang="en-US" sz="2800" dirty="0" smtClean="0">
                <a:solidFill>
                  <a:srgbClr val="FF0000"/>
                </a:solidFill>
              </a:rPr>
              <a:t> </a:t>
            </a:r>
            <a:r>
              <a:rPr lang="en-US" sz="2800" dirty="0">
                <a:solidFill>
                  <a:srgbClr val="FF0000"/>
                </a:solidFill>
              </a:rPr>
              <a:t>de </a:t>
            </a:r>
            <a:r>
              <a:rPr lang="en-US" sz="2800" dirty="0" err="1">
                <a:solidFill>
                  <a:srgbClr val="FF0000"/>
                </a:solidFill>
              </a:rPr>
              <a:t>compra</a:t>
            </a:r>
            <a:r>
              <a:rPr lang="en-US" sz="2800" dirty="0">
                <a:solidFill>
                  <a:srgbClr val="FF0000"/>
                </a:solidFill>
              </a:rPr>
              <a:t> </a:t>
            </a:r>
            <a:endParaRPr lang="en-US" sz="2800" dirty="0" smtClean="0">
              <a:solidFill>
                <a:srgbClr val="FF0000"/>
              </a:solidFill>
            </a:endParaRPr>
          </a:p>
          <a:p>
            <a:r>
              <a:rPr lang="en-US" sz="2800" dirty="0" smtClean="0"/>
              <a:t>Se </a:t>
            </a:r>
            <a:r>
              <a:rPr lang="en-US" sz="2800" dirty="0" err="1"/>
              <a:t>ordenan</a:t>
            </a:r>
            <a:r>
              <a:rPr lang="en-US" sz="2800" dirty="0"/>
              <a:t> las </a:t>
            </a:r>
            <a:r>
              <a:rPr lang="en-US" sz="2800" dirty="0" err="1"/>
              <a:t>posturas</a:t>
            </a:r>
            <a:r>
              <a:rPr lang="en-US" sz="2800" dirty="0"/>
              <a:t> </a:t>
            </a:r>
            <a:r>
              <a:rPr lang="en-US" sz="2800" dirty="0" err="1"/>
              <a:t>en</a:t>
            </a:r>
            <a:r>
              <a:rPr lang="en-US" sz="2800" dirty="0"/>
              <a:t> </a:t>
            </a:r>
            <a:r>
              <a:rPr lang="en-US" sz="2800" dirty="0" err="1" smtClean="0"/>
              <a:t>orden</a:t>
            </a:r>
            <a:r>
              <a:rPr lang="en-US" sz="2800" dirty="0" smtClean="0"/>
              <a:t> </a:t>
            </a:r>
            <a:r>
              <a:rPr lang="en-US" sz="2800" dirty="0" err="1"/>
              <a:t>ascendente</a:t>
            </a:r>
            <a:r>
              <a:rPr lang="en-US" sz="2800" dirty="0"/>
              <a:t> de </a:t>
            </a:r>
            <a:r>
              <a:rPr lang="en-US" sz="2800" dirty="0" err="1"/>
              <a:t>precio</a:t>
            </a:r>
            <a:r>
              <a:rPr lang="en-US" sz="2800" dirty="0"/>
              <a:t> de </a:t>
            </a:r>
            <a:r>
              <a:rPr lang="en-US" sz="2800" dirty="0" err="1"/>
              <a:t>oferta</a:t>
            </a:r>
            <a:r>
              <a:rPr lang="en-US" sz="2800" dirty="0"/>
              <a:t> </a:t>
            </a:r>
            <a:r>
              <a:rPr lang="en-US" sz="2800" dirty="0" smtClean="0"/>
              <a:t>y </a:t>
            </a:r>
            <a:r>
              <a:rPr lang="en-US" sz="2800" dirty="0"/>
              <a:t>se </a:t>
            </a:r>
            <a:endParaRPr lang="en-US" sz="2800" dirty="0" smtClean="0"/>
          </a:p>
          <a:p>
            <a:r>
              <a:rPr lang="en-US" sz="2800" dirty="0" err="1" smtClean="0"/>
              <a:t>aprueban</a:t>
            </a:r>
            <a:r>
              <a:rPr lang="en-US" sz="2800" dirty="0" smtClean="0"/>
              <a:t> </a:t>
            </a:r>
            <a:r>
              <a:rPr lang="en-US" sz="2800" dirty="0" err="1" smtClean="0"/>
              <a:t>todas</a:t>
            </a:r>
            <a:r>
              <a:rPr lang="en-US" sz="2800" dirty="0" smtClean="0"/>
              <a:t> </a:t>
            </a:r>
            <a:r>
              <a:rPr lang="en-US" sz="2800" dirty="0"/>
              <a:t>las </a:t>
            </a:r>
            <a:r>
              <a:rPr lang="en-US" sz="2800" dirty="0" err="1"/>
              <a:t>posturas</a:t>
            </a:r>
            <a:r>
              <a:rPr lang="en-US" sz="2800" dirty="0"/>
              <a:t> </a:t>
            </a:r>
            <a:r>
              <a:rPr lang="en-US" sz="2800" dirty="0" err="1"/>
              <a:t>cuyo</a:t>
            </a:r>
            <a:r>
              <a:rPr lang="en-US" sz="2800" dirty="0"/>
              <a:t> </a:t>
            </a:r>
            <a:r>
              <a:rPr lang="en-US" sz="2800" dirty="0" err="1"/>
              <a:t>precio</a:t>
            </a:r>
            <a:r>
              <a:rPr lang="en-US" sz="2800" dirty="0"/>
              <a:t> sea </a:t>
            </a:r>
            <a:r>
              <a:rPr lang="en-US" sz="2800" dirty="0" err="1"/>
              <a:t>menor</a:t>
            </a:r>
            <a:r>
              <a:rPr lang="en-US" sz="2800" dirty="0"/>
              <a:t> o </a:t>
            </a:r>
            <a:r>
              <a:rPr lang="en-US" sz="2800" dirty="0" err="1"/>
              <a:t>igual</a:t>
            </a:r>
            <a:r>
              <a:rPr lang="en-US" sz="2800" dirty="0"/>
              <a:t> al de </a:t>
            </a:r>
            <a:r>
              <a:rPr lang="en-US" sz="2800" dirty="0" err="1"/>
              <a:t>corte</a:t>
            </a:r>
            <a:r>
              <a:rPr lang="en-US" sz="2800" dirty="0"/>
              <a:t> </a:t>
            </a:r>
            <a:endParaRPr lang="en-US" sz="2800" dirty="0" smtClean="0"/>
          </a:p>
          <a:p>
            <a:r>
              <a:rPr lang="en-US" sz="2800" dirty="0" err="1" smtClean="0"/>
              <a:t>en</a:t>
            </a:r>
            <a:r>
              <a:rPr lang="en-US" sz="2800" dirty="0" smtClean="0"/>
              <a:t> </a:t>
            </a:r>
            <a:r>
              <a:rPr lang="en-US" sz="2800" dirty="0"/>
              <a:t>el que se </a:t>
            </a:r>
            <a:r>
              <a:rPr lang="en-US" sz="2800" dirty="0" err="1"/>
              <a:t>completa</a:t>
            </a:r>
            <a:r>
              <a:rPr lang="en-US" sz="2800" dirty="0"/>
              <a:t> el </a:t>
            </a:r>
            <a:r>
              <a:rPr lang="en-US" sz="2800" dirty="0" err="1"/>
              <a:t>cupo</a:t>
            </a:r>
            <a:r>
              <a:rPr lang="en-US" sz="2800" dirty="0"/>
              <a:t> de la </a:t>
            </a:r>
            <a:r>
              <a:rPr lang="en-US" sz="2800" dirty="0" err="1"/>
              <a:t>subasta</a:t>
            </a:r>
            <a:r>
              <a:rPr lang="en-US" sz="2800" dirty="0"/>
              <a:t> (</a:t>
            </a:r>
            <a:r>
              <a:rPr lang="en-US" sz="2800" dirty="0" err="1"/>
              <a:t>precio</a:t>
            </a:r>
            <a:r>
              <a:rPr lang="en-US" sz="2800" dirty="0"/>
              <a:t> de </a:t>
            </a:r>
            <a:r>
              <a:rPr lang="en-US" sz="2800" dirty="0" err="1"/>
              <a:t>corte</a:t>
            </a:r>
            <a:r>
              <a:rPr lang="en-US" sz="2800" dirty="0"/>
              <a:t>). </a:t>
            </a:r>
            <a:endParaRPr lang="en-US" sz="2800" dirty="0" smtClean="0"/>
          </a:p>
          <a:p>
            <a:endParaRPr lang="en-US" sz="2800" dirty="0"/>
          </a:p>
          <a:p>
            <a:r>
              <a:rPr lang="en-US" sz="2800" dirty="0" err="1" smtClean="0"/>
              <a:t>Subasta</a:t>
            </a:r>
            <a:r>
              <a:rPr lang="en-US" sz="2800" dirty="0" smtClean="0"/>
              <a:t> </a:t>
            </a:r>
            <a:r>
              <a:rPr lang="en-US" sz="2800" dirty="0" err="1">
                <a:solidFill>
                  <a:srgbClr val="FF0000"/>
                </a:solidFill>
              </a:rPr>
              <a:t>holandesa</a:t>
            </a:r>
            <a:r>
              <a:rPr lang="en-US" sz="2800" dirty="0"/>
              <a:t>, a </a:t>
            </a:r>
            <a:r>
              <a:rPr lang="en-US" sz="2800" dirty="0" smtClean="0"/>
              <a:t>las </a:t>
            </a:r>
            <a:r>
              <a:rPr lang="en-US" sz="2800" dirty="0" err="1"/>
              <a:t>posturas</a:t>
            </a:r>
            <a:r>
              <a:rPr lang="en-US" sz="2800" dirty="0"/>
              <a:t> </a:t>
            </a:r>
            <a:r>
              <a:rPr lang="en-US" sz="2800" dirty="0" err="1"/>
              <a:t>aprobadas</a:t>
            </a:r>
            <a:r>
              <a:rPr lang="en-US" sz="2800" dirty="0"/>
              <a:t> el BR les </a:t>
            </a:r>
            <a:r>
              <a:rPr lang="en-US" sz="2800" dirty="0" err="1" smtClean="0"/>
              <a:t>pagará</a:t>
            </a:r>
            <a:r>
              <a:rPr lang="en-US" sz="2800" dirty="0" smtClean="0"/>
              <a:t> </a:t>
            </a:r>
            <a:r>
              <a:rPr lang="en-US" sz="2800" dirty="0"/>
              <a:t>el </a:t>
            </a:r>
            <a:r>
              <a:rPr lang="en-US" sz="2800" dirty="0" err="1"/>
              <a:t>precio</a:t>
            </a:r>
            <a:r>
              <a:rPr lang="en-US" sz="2800" dirty="0"/>
              <a:t> de </a:t>
            </a:r>
            <a:r>
              <a:rPr lang="en-US" sz="2800" dirty="0" err="1"/>
              <a:t>corte</a:t>
            </a:r>
            <a:r>
              <a:rPr lang="en-US" sz="2800" dirty="0"/>
              <a:t>. </a:t>
            </a:r>
            <a:endParaRPr lang="en-US" sz="2800" dirty="0" smtClean="0"/>
          </a:p>
          <a:p>
            <a:r>
              <a:rPr lang="en-US" sz="2800" dirty="0" err="1" smtClean="0"/>
              <a:t>Subasta</a:t>
            </a:r>
            <a:r>
              <a:rPr lang="en-US" sz="2800" dirty="0" smtClean="0"/>
              <a:t> </a:t>
            </a:r>
            <a:r>
              <a:rPr lang="en-US" sz="2800" dirty="0" err="1">
                <a:solidFill>
                  <a:srgbClr val="FF0000"/>
                </a:solidFill>
              </a:rPr>
              <a:t>inglesa</a:t>
            </a:r>
            <a:r>
              <a:rPr lang="en-US" sz="2800" dirty="0"/>
              <a:t>, a </a:t>
            </a:r>
            <a:r>
              <a:rPr lang="en-US" sz="2800" dirty="0" smtClean="0"/>
              <a:t>las </a:t>
            </a:r>
            <a:r>
              <a:rPr lang="en-US" sz="2800" dirty="0" err="1"/>
              <a:t>posturas</a:t>
            </a:r>
            <a:r>
              <a:rPr lang="en-US" sz="2800" dirty="0"/>
              <a:t> </a:t>
            </a:r>
            <a:r>
              <a:rPr lang="en-US" sz="2800" dirty="0" err="1"/>
              <a:t>aprobadas</a:t>
            </a:r>
            <a:r>
              <a:rPr lang="en-US" sz="2800" dirty="0"/>
              <a:t> </a:t>
            </a:r>
            <a:r>
              <a:rPr lang="en-US" sz="2800" dirty="0" err="1"/>
              <a:t>por</a:t>
            </a:r>
            <a:r>
              <a:rPr lang="en-US" sz="2800" dirty="0"/>
              <a:t> el BR se le </a:t>
            </a:r>
            <a:r>
              <a:rPr lang="en-US" sz="2800" dirty="0" err="1"/>
              <a:t>pagará</a:t>
            </a:r>
            <a:r>
              <a:rPr lang="en-US" sz="2800" dirty="0"/>
              <a:t> </a:t>
            </a:r>
            <a:r>
              <a:rPr lang="en-US" sz="2800" dirty="0" smtClean="0"/>
              <a:t>el </a:t>
            </a:r>
            <a:r>
              <a:rPr lang="en-US" sz="2800" dirty="0" err="1"/>
              <a:t>precio</a:t>
            </a:r>
            <a:r>
              <a:rPr lang="en-US" sz="2800" dirty="0"/>
              <a:t> </a:t>
            </a:r>
            <a:endParaRPr lang="en-US" sz="2800" dirty="0" smtClean="0"/>
          </a:p>
          <a:p>
            <a:r>
              <a:rPr lang="en-US" sz="2800" dirty="0" err="1" smtClean="0"/>
              <a:t>ofertado</a:t>
            </a:r>
            <a:r>
              <a:rPr lang="en-US" sz="2800" dirty="0"/>
              <a:t>. </a:t>
            </a:r>
          </a:p>
          <a:p>
            <a:endParaRPr lang="en-US" dirty="0"/>
          </a:p>
        </p:txBody>
      </p:sp>
    </p:spTree>
    <p:extLst>
      <p:ext uri="{BB962C8B-B14F-4D97-AF65-F5344CB8AC3E}">
        <p14:creationId xmlns:p14="http://schemas.microsoft.com/office/powerpoint/2010/main" val="16916274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FX Swap</a:t>
            </a:r>
            <a:endParaRPr lang="en-US" dirty="0"/>
          </a:p>
        </p:txBody>
      </p:sp>
      <p:sp>
        <p:nvSpPr>
          <p:cNvPr id="3" name="TextBox 2"/>
          <p:cNvSpPr txBox="1"/>
          <p:nvPr/>
        </p:nvSpPr>
        <p:spPr>
          <a:xfrm>
            <a:off x="1103586" y="1545021"/>
            <a:ext cx="7690439" cy="923330"/>
          </a:xfrm>
          <a:prstGeom prst="rect">
            <a:avLst/>
          </a:prstGeom>
          <a:noFill/>
        </p:spPr>
        <p:txBody>
          <a:bodyPr wrap="none" rtlCol="0">
            <a:spAutoFit/>
          </a:bodyPr>
          <a:lstStyle/>
          <a:p>
            <a:r>
              <a:rPr lang="en-US" dirty="0" smtClean="0"/>
              <a:t>Se </a:t>
            </a:r>
            <a:r>
              <a:rPr lang="en-US" dirty="0" err="1" smtClean="0"/>
              <a:t>negocian</a:t>
            </a:r>
            <a:r>
              <a:rPr lang="en-US" dirty="0" smtClean="0"/>
              <a:t> dos </a:t>
            </a:r>
            <a:r>
              <a:rPr lang="en-US" dirty="0" err="1" smtClean="0"/>
              <a:t>operaciones</a:t>
            </a:r>
            <a:r>
              <a:rPr lang="en-US" dirty="0" smtClean="0"/>
              <a:t> </a:t>
            </a:r>
            <a:r>
              <a:rPr lang="en-US" dirty="0" err="1" smtClean="0"/>
              <a:t>simultáneamente</a:t>
            </a:r>
            <a:r>
              <a:rPr lang="en-US" dirty="0" smtClean="0"/>
              <a:t>:  </a:t>
            </a:r>
          </a:p>
          <a:p>
            <a:pPr marL="742950" lvl="1" indent="-285750">
              <a:buFont typeface="Arial" charset="0"/>
              <a:buChar char="•"/>
            </a:pPr>
            <a:r>
              <a:rPr lang="en-US" dirty="0" err="1" smtClean="0"/>
              <a:t>Intermediario</a:t>
            </a:r>
            <a:r>
              <a:rPr lang="en-US" dirty="0" smtClean="0"/>
              <a:t> </a:t>
            </a:r>
            <a:r>
              <a:rPr lang="en-US" dirty="0" err="1" smtClean="0"/>
              <a:t>compra</a:t>
            </a:r>
            <a:r>
              <a:rPr lang="en-US" dirty="0" smtClean="0"/>
              <a:t> al BR </a:t>
            </a:r>
            <a:r>
              <a:rPr lang="en-US" dirty="0" err="1" smtClean="0"/>
              <a:t>dólares</a:t>
            </a:r>
            <a:r>
              <a:rPr lang="en-US" dirty="0" smtClean="0"/>
              <a:t>  de </a:t>
            </a:r>
            <a:r>
              <a:rPr lang="en-US" dirty="0" err="1" smtClean="0"/>
              <a:t>contado</a:t>
            </a:r>
            <a:endParaRPr lang="en-US" dirty="0" smtClean="0"/>
          </a:p>
          <a:p>
            <a:pPr marL="742950" lvl="1" indent="-285750">
              <a:buFont typeface="Arial" charset="0"/>
              <a:buChar char="•"/>
            </a:pPr>
            <a:r>
              <a:rPr lang="en-US" dirty="0" err="1"/>
              <a:t>V</a:t>
            </a:r>
            <a:r>
              <a:rPr lang="en-US" dirty="0" err="1" smtClean="0"/>
              <a:t>ende</a:t>
            </a:r>
            <a:r>
              <a:rPr lang="en-US" dirty="0" smtClean="0"/>
              <a:t> la </a:t>
            </a:r>
            <a:r>
              <a:rPr lang="en-US" dirty="0" err="1" smtClean="0"/>
              <a:t>misma</a:t>
            </a:r>
            <a:r>
              <a:rPr lang="en-US" dirty="0" smtClean="0"/>
              <a:t> </a:t>
            </a:r>
            <a:r>
              <a:rPr lang="en-US" dirty="0" err="1" smtClean="0"/>
              <a:t>cantidad</a:t>
            </a:r>
            <a:r>
              <a:rPr lang="en-US" dirty="0" smtClean="0"/>
              <a:t> de </a:t>
            </a:r>
            <a:r>
              <a:rPr lang="en-US" dirty="0" err="1" smtClean="0"/>
              <a:t>dólares</a:t>
            </a:r>
            <a:r>
              <a:rPr lang="en-US" dirty="0" smtClean="0"/>
              <a:t> a </a:t>
            </a:r>
            <a:r>
              <a:rPr lang="en-US" dirty="0" err="1" smtClean="0"/>
              <a:t>futuro</a:t>
            </a:r>
            <a:r>
              <a:rPr lang="en-US" dirty="0" smtClean="0"/>
              <a:t> (30, 60, 90, 180 y 365 </a:t>
            </a:r>
            <a:r>
              <a:rPr lang="en-US" dirty="0" err="1" smtClean="0"/>
              <a:t>días</a:t>
            </a:r>
            <a:r>
              <a:rPr lang="en-US" dirty="0" smtClean="0"/>
              <a:t>)</a:t>
            </a:r>
            <a:endParaRPr lang="en-US" dirty="0"/>
          </a:p>
        </p:txBody>
      </p:sp>
      <p:sp>
        <p:nvSpPr>
          <p:cNvPr id="4" name="TextBox 3"/>
          <p:cNvSpPr txBox="1"/>
          <p:nvPr/>
        </p:nvSpPr>
        <p:spPr>
          <a:xfrm>
            <a:off x="1198178" y="3090041"/>
            <a:ext cx="7872250" cy="1200329"/>
          </a:xfrm>
          <a:prstGeom prst="rect">
            <a:avLst/>
          </a:prstGeom>
          <a:noFill/>
        </p:spPr>
        <p:txBody>
          <a:bodyPr wrap="square" rtlCol="0">
            <a:spAutoFit/>
          </a:bodyPr>
          <a:lstStyle/>
          <a:p>
            <a:r>
              <a:rPr lang="en-US" dirty="0" err="1" smtClean="0"/>
              <a:t>Subasta</a:t>
            </a:r>
            <a:r>
              <a:rPr lang="en-US" dirty="0" smtClean="0"/>
              <a:t> </a:t>
            </a:r>
            <a:r>
              <a:rPr lang="en-US" dirty="0" err="1" smtClean="0"/>
              <a:t>holandesa</a:t>
            </a:r>
            <a:r>
              <a:rPr lang="en-US" dirty="0" smtClean="0"/>
              <a:t> </a:t>
            </a:r>
          </a:p>
          <a:p>
            <a:r>
              <a:rPr lang="en-US" dirty="0" err="1" smtClean="0"/>
              <a:t>Participantes</a:t>
            </a:r>
            <a:r>
              <a:rPr lang="en-US" dirty="0" smtClean="0"/>
              <a:t> </a:t>
            </a:r>
            <a:r>
              <a:rPr lang="en-US" dirty="0" err="1" smtClean="0"/>
              <a:t>ofrecen</a:t>
            </a:r>
            <a:r>
              <a:rPr lang="en-US" dirty="0" smtClean="0"/>
              <a:t> </a:t>
            </a:r>
            <a:r>
              <a:rPr lang="en-US" dirty="0" err="1" smtClean="0"/>
              <a:t>tasa</a:t>
            </a:r>
            <a:r>
              <a:rPr lang="en-US" dirty="0" smtClean="0"/>
              <a:t> de </a:t>
            </a:r>
            <a:r>
              <a:rPr lang="en-US" dirty="0" err="1" smtClean="0"/>
              <a:t>cambio</a:t>
            </a:r>
            <a:r>
              <a:rPr lang="en-US" dirty="0" smtClean="0"/>
              <a:t> a la que </a:t>
            </a:r>
            <a:r>
              <a:rPr lang="en-US" dirty="0" err="1" smtClean="0"/>
              <a:t>venderían</a:t>
            </a:r>
            <a:r>
              <a:rPr lang="en-US" dirty="0" smtClean="0"/>
              <a:t> </a:t>
            </a:r>
            <a:r>
              <a:rPr lang="en-US" dirty="0" err="1" smtClean="0"/>
              <a:t>en</a:t>
            </a:r>
            <a:r>
              <a:rPr lang="en-US" dirty="0" smtClean="0"/>
              <a:t> el </a:t>
            </a:r>
            <a:r>
              <a:rPr lang="en-US" dirty="0" err="1" smtClean="0"/>
              <a:t>futuro</a:t>
            </a:r>
            <a:r>
              <a:rPr lang="en-US" dirty="0" smtClean="0"/>
              <a:t> </a:t>
            </a:r>
            <a:r>
              <a:rPr lang="en-US" dirty="0" err="1" smtClean="0"/>
              <a:t>los</a:t>
            </a:r>
            <a:r>
              <a:rPr lang="en-US" dirty="0" smtClean="0"/>
              <a:t> </a:t>
            </a:r>
            <a:r>
              <a:rPr lang="en-US" dirty="0" err="1" smtClean="0"/>
              <a:t>dólares</a:t>
            </a:r>
            <a:r>
              <a:rPr lang="en-US" dirty="0" smtClean="0"/>
              <a:t> y el </a:t>
            </a:r>
            <a:r>
              <a:rPr lang="en-US" dirty="0" err="1" smtClean="0"/>
              <a:t>monto</a:t>
            </a:r>
            <a:r>
              <a:rPr lang="en-US" dirty="0" smtClean="0"/>
              <a:t> </a:t>
            </a:r>
            <a:r>
              <a:rPr lang="en-US" dirty="0" err="1" smtClean="0"/>
              <a:t>transado</a:t>
            </a:r>
            <a:r>
              <a:rPr lang="en-US" dirty="0" smtClean="0"/>
              <a:t>. </a:t>
            </a:r>
            <a:r>
              <a:rPr lang="en-US" dirty="0" err="1" smtClean="0"/>
              <a:t>Orden</a:t>
            </a:r>
            <a:r>
              <a:rPr lang="en-US" dirty="0" smtClean="0"/>
              <a:t> </a:t>
            </a:r>
            <a:r>
              <a:rPr lang="en-US" dirty="0" err="1" smtClean="0"/>
              <a:t>ascendente</a:t>
            </a:r>
            <a:endParaRPr lang="en-US" dirty="0" smtClean="0"/>
          </a:p>
          <a:p>
            <a:endParaRPr lang="en-US" dirty="0"/>
          </a:p>
        </p:txBody>
      </p:sp>
    </p:spTree>
    <p:extLst>
      <p:ext uri="{BB962C8B-B14F-4D97-AF65-F5344CB8AC3E}">
        <p14:creationId xmlns:p14="http://schemas.microsoft.com/office/powerpoint/2010/main" val="10520546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Bandas</a:t>
            </a:r>
            <a:r>
              <a:rPr lang="en-US" dirty="0" smtClean="0"/>
              <a:t> para control de </a:t>
            </a:r>
            <a:r>
              <a:rPr lang="en-US" dirty="0" err="1" smtClean="0"/>
              <a:t>volatilidad</a:t>
            </a:r>
            <a:endParaRPr lang="en-US" dirty="0"/>
          </a:p>
        </p:txBody>
      </p:sp>
      <p:pic>
        <p:nvPicPr>
          <p:cNvPr id="3" name="Picture 2"/>
          <p:cNvPicPr>
            <a:picLocks noChangeAspect="1"/>
          </p:cNvPicPr>
          <p:nvPr/>
        </p:nvPicPr>
        <p:blipFill>
          <a:blip r:embed="rId2"/>
          <a:stretch>
            <a:fillRect/>
          </a:stretch>
        </p:blipFill>
        <p:spPr>
          <a:xfrm>
            <a:off x="1509900" y="1690688"/>
            <a:ext cx="8533002" cy="5225608"/>
          </a:xfrm>
          <a:prstGeom prst="rect">
            <a:avLst/>
          </a:prstGeom>
        </p:spPr>
      </p:pic>
      <p:sp>
        <p:nvSpPr>
          <p:cNvPr id="4" name="Freeform 3"/>
          <p:cNvSpPr/>
          <p:nvPr/>
        </p:nvSpPr>
        <p:spPr>
          <a:xfrm>
            <a:off x="2722179" y="3247697"/>
            <a:ext cx="6684580" cy="647107"/>
          </a:xfrm>
          <a:custGeom>
            <a:avLst/>
            <a:gdLst>
              <a:gd name="connsiteX0" fmla="*/ 0 w 6674069"/>
              <a:gd name="connsiteY0" fmla="*/ 612847 h 671375"/>
              <a:gd name="connsiteX1" fmla="*/ 1093076 w 6674069"/>
              <a:gd name="connsiteY1" fmla="*/ 654888 h 671375"/>
              <a:gd name="connsiteX2" fmla="*/ 1671145 w 6674069"/>
              <a:gd name="connsiteY2" fmla="*/ 371109 h 671375"/>
              <a:gd name="connsiteX3" fmla="*/ 2848304 w 6674069"/>
              <a:gd name="connsiteY3" fmla="*/ 3247 h 671375"/>
              <a:gd name="connsiteX4" fmla="*/ 4120055 w 6674069"/>
              <a:gd name="connsiteY4" fmla="*/ 192433 h 671375"/>
              <a:gd name="connsiteX5" fmla="*/ 5297214 w 6674069"/>
              <a:gd name="connsiteY5" fmla="*/ 213454 h 671375"/>
              <a:gd name="connsiteX6" fmla="*/ 6096000 w 6674069"/>
              <a:gd name="connsiteY6" fmla="*/ 45288 h 671375"/>
              <a:gd name="connsiteX7" fmla="*/ 6674069 w 6674069"/>
              <a:gd name="connsiteY7" fmla="*/ 34778 h 671375"/>
              <a:gd name="connsiteX8" fmla="*/ 6674069 w 6674069"/>
              <a:gd name="connsiteY8" fmla="*/ 34778 h 67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069" h="671375">
                <a:moveTo>
                  <a:pt x="0" y="612847"/>
                </a:moveTo>
                <a:cubicBezTo>
                  <a:pt x="407276" y="654012"/>
                  <a:pt x="814552" y="695178"/>
                  <a:pt x="1093076" y="654888"/>
                </a:cubicBezTo>
                <a:cubicBezTo>
                  <a:pt x="1371600" y="614598"/>
                  <a:pt x="1378607" y="479716"/>
                  <a:pt x="1671145" y="371109"/>
                </a:cubicBezTo>
                <a:cubicBezTo>
                  <a:pt x="1963683" y="262502"/>
                  <a:pt x="2440152" y="33026"/>
                  <a:pt x="2848304" y="3247"/>
                </a:cubicBezTo>
                <a:cubicBezTo>
                  <a:pt x="3256456" y="-26532"/>
                  <a:pt x="3711903" y="157399"/>
                  <a:pt x="4120055" y="192433"/>
                </a:cubicBezTo>
                <a:cubicBezTo>
                  <a:pt x="4528207" y="227467"/>
                  <a:pt x="4967890" y="237978"/>
                  <a:pt x="5297214" y="213454"/>
                </a:cubicBezTo>
                <a:cubicBezTo>
                  <a:pt x="5626538" y="188930"/>
                  <a:pt x="5866524" y="75067"/>
                  <a:pt x="6096000" y="45288"/>
                </a:cubicBezTo>
                <a:cubicBezTo>
                  <a:pt x="6325476" y="15509"/>
                  <a:pt x="6674069" y="34778"/>
                  <a:pt x="6674069" y="34778"/>
                </a:cubicBezTo>
                <a:lnTo>
                  <a:pt x="6674069" y="34778"/>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726621" y="2002631"/>
            <a:ext cx="2680138" cy="1329148"/>
          </a:xfrm>
          <a:custGeom>
            <a:avLst/>
            <a:gdLst>
              <a:gd name="connsiteX0" fmla="*/ 0 w 2680138"/>
              <a:gd name="connsiteY0" fmla="*/ 1329148 h 1329148"/>
              <a:gd name="connsiteX1" fmla="*/ 262758 w 2680138"/>
              <a:gd name="connsiteY1" fmla="*/ 1003328 h 1329148"/>
              <a:gd name="connsiteX2" fmla="*/ 462455 w 2680138"/>
              <a:gd name="connsiteY2" fmla="*/ 372707 h 1329148"/>
              <a:gd name="connsiteX3" fmla="*/ 567558 w 2680138"/>
              <a:gd name="connsiteY3" fmla="*/ 4845 h 1329148"/>
              <a:gd name="connsiteX4" fmla="*/ 777765 w 2680138"/>
              <a:gd name="connsiteY4" fmla="*/ 173010 h 1329148"/>
              <a:gd name="connsiteX5" fmla="*/ 1103586 w 2680138"/>
              <a:gd name="connsiteY5" fmla="*/ 330666 h 1329148"/>
              <a:gd name="connsiteX6" fmla="*/ 2333296 w 2680138"/>
              <a:gd name="connsiteY6" fmla="*/ 919245 h 1329148"/>
              <a:gd name="connsiteX7" fmla="*/ 2680138 w 2680138"/>
              <a:gd name="connsiteY7" fmla="*/ 1045369 h 132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138" h="1329148">
                <a:moveTo>
                  <a:pt x="0" y="1329148"/>
                </a:moveTo>
                <a:cubicBezTo>
                  <a:pt x="92841" y="1245941"/>
                  <a:pt x="185682" y="1162735"/>
                  <a:pt x="262758" y="1003328"/>
                </a:cubicBezTo>
                <a:cubicBezTo>
                  <a:pt x="339834" y="843921"/>
                  <a:pt x="411655" y="539121"/>
                  <a:pt x="462455" y="372707"/>
                </a:cubicBezTo>
                <a:cubicBezTo>
                  <a:pt x="513255" y="206293"/>
                  <a:pt x="515006" y="38128"/>
                  <a:pt x="567558" y="4845"/>
                </a:cubicBezTo>
                <a:cubicBezTo>
                  <a:pt x="620110" y="-28438"/>
                  <a:pt x="688427" y="118707"/>
                  <a:pt x="777765" y="173010"/>
                </a:cubicBezTo>
                <a:cubicBezTo>
                  <a:pt x="867103" y="227313"/>
                  <a:pt x="1103586" y="330666"/>
                  <a:pt x="1103586" y="330666"/>
                </a:cubicBezTo>
                <a:lnTo>
                  <a:pt x="2333296" y="919245"/>
                </a:lnTo>
                <a:cubicBezTo>
                  <a:pt x="2596055" y="1038362"/>
                  <a:pt x="2680138" y="1045369"/>
                  <a:pt x="2680138" y="10453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3641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Dos </a:t>
            </a:r>
            <a:r>
              <a:rPr lang="en-US" dirty="0" err="1" smtClean="0"/>
              <a:t>consideraciones</a:t>
            </a:r>
            <a:r>
              <a:rPr lang="en-US" dirty="0" smtClean="0"/>
              <a:t> finales</a:t>
            </a:r>
            <a:endParaRPr lang="en-US" dirty="0"/>
          </a:p>
        </p:txBody>
      </p:sp>
      <p:sp>
        <p:nvSpPr>
          <p:cNvPr id="3" name="TextBox 2"/>
          <p:cNvSpPr txBox="1"/>
          <p:nvPr/>
        </p:nvSpPr>
        <p:spPr>
          <a:xfrm>
            <a:off x="1782306" y="1894239"/>
            <a:ext cx="5724644" cy="2092881"/>
          </a:xfrm>
          <a:prstGeom prst="rect">
            <a:avLst/>
          </a:prstGeom>
          <a:noFill/>
        </p:spPr>
        <p:txBody>
          <a:bodyPr wrap="none" rtlCol="0">
            <a:spAutoFit/>
          </a:bodyPr>
          <a:lstStyle/>
          <a:p>
            <a:r>
              <a:rPr lang="es-CO" altLang="es-CO" sz="2800" dirty="0"/>
              <a:t>Control de tasas activas</a:t>
            </a:r>
          </a:p>
          <a:p>
            <a:r>
              <a:rPr lang="es-CO" altLang="es-CO" sz="2800" dirty="0"/>
              <a:t>	‘Hecha la ley’</a:t>
            </a:r>
          </a:p>
          <a:p>
            <a:r>
              <a:rPr lang="es-CO" altLang="es-CO" sz="2800" dirty="0"/>
              <a:t>	Pérdida de información</a:t>
            </a:r>
          </a:p>
          <a:p>
            <a:r>
              <a:rPr lang="es-CO" altLang="es-CO" sz="2800" dirty="0"/>
              <a:t>	Quién sabe cómo quitarla	</a:t>
            </a:r>
          </a:p>
          <a:p>
            <a:endParaRPr lang="en-US" dirty="0"/>
          </a:p>
        </p:txBody>
      </p:sp>
      <p:sp>
        <p:nvSpPr>
          <p:cNvPr id="4" name="TextBox 3"/>
          <p:cNvSpPr txBox="1"/>
          <p:nvPr/>
        </p:nvSpPr>
        <p:spPr>
          <a:xfrm>
            <a:off x="1782306" y="3987120"/>
            <a:ext cx="8250977" cy="2954655"/>
          </a:xfrm>
          <a:prstGeom prst="rect">
            <a:avLst/>
          </a:prstGeom>
          <a:noFill/>
        </p:spPr>
        <p:txBody>
          <a:bodyPr wrap="none" rtlCol="0">
            <a:spAutoFit/>
          </a:bodyPr>
          <a:lstStyle/>
          <a:p>
            <a:pPr>
              <a:defRPr/>
            </a:pPr>
            <a:r>
              <a:rPr lang="es-ES" altLang="es-CO" sz="2800" dirty="0"/>
              <a:t>Encaje</a:t>
            </a:r>
          </a:p>
          <a:p>
            <a:pPr lvl="1">
              <a:defRPr/>
            </a:pPr>
            <a:r>
              <a:rPr lang="es-ES" altLang="es-CO" sz="2800" dirty="0"/>
              <a:t>% de encaje - mantener en caja o en efectivo en BR, </a:t>
            </a:r>
            <a:endParaRPr lang="es-ES" altLang="es-CO" sz="2800" dirty="0" smtClean="0"/>
          </a:p>
          <a:p>
            <a:pPr lvl="1">
              <a:defRPr/>
            </a:pPr>
            <a:r>
              <a:rPr lang="es-ES" altLang="es-CO" sz="2800" dirty="0" smtClean="0"/>
              <a:t>sobre </a:t>
            </a:r>
            <a:r>
              <a:rPr lang="es-ES" altLang="es-CO" sz="2800" dirty="0"/>
              <a:t>depósitos y exigibilidades</a:t>
            </a:r>
          </a:p>
          <a:p>
            <a:pPr lvl="1">
              <a:defRPr/>
            </a:pPr>
            <a:r>
              <a:rPr lang="es-ES" altLang="es-CO" sz="2800" dirty="0"/>
              <a:t>Encaje requerido - % por DYE</a:t>
            </a:r>
          </a:p>
          <a:p>
            <a:pPr lvl="1">
              <a:defRPr/>
            </a:pPr>
            <a:r>
              <a:rPr lang="es-ES" altLang="es-CO" sz="2800" dirty="0"/>
              <a:t>Encaje disponible (presentado)</a:t>
            </a:r>
          </a:p>
          <a:p>
            <a:pPr lvl="1">
              <a:defRPr/>
            </a:pPr>
            <a:r>
              <a:rPr lang="es-ES" altLang="es-CO" sz="2800" dirty="0" err="1"/>
              <a:t>Sobrencaje</a:t>
            </a:r>
            <a:r>
              <a:rPr lang="es-ES" altLang="es-CO" sz="2800" dirty="0"/>
              <a:t>, desencaje</a:t>
            </a:r>
          </a:p>
          <a:p>
            <a:endParaRPr lang="en-US" dirty="0"/>
          </a:p>
        </p:txBody>
      </p:sp>
    </p:spTree>
    <p:extLst>
      <p:ext uri="{BB962C8B-B14F-4D97-AF65-F5344CB8AC3E}">
        <p14:creationId xmlns:p14="http://schemas.microsoft.com/office/powerpoint/2010/main" val="1176426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7404</TotalTime>
  <Words>3116</Words>
  <Application>Microsoft Macintosh PowerPoint</Application>
  <PresentationFormat>Widescreen</PresentationFormat>
  <Paragraphs>448</Paragraphs>
  <Slides>96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96</vt:i4>
      </vt:variant>
    </vt:vector>
  </HeadingPairs>
  <TitlesOfParts>
    <vt:vector size="106" baseType="lpstr">
      <vt:lpstr>Calibri Light</vt:lpstr>
      <vt:lpstr>Courier New</vt:lpstr>
      <vt:lpstr>Mangal</vt:lpstr>
      <vt:lpstr>Symbol</vt:lpstr>
      <vt:lpstr>Tahoma</vt:lpstr>
      <vt:lpstr>Wingdings</vt:lpstr>
      <vt:lpstr>Arial</vt:lpstr>
      <vt:lpstr>Calibri</vt:lpstr>
      <vt:lpstr>Times New Roman</vt:lpstr>
      <vt:lpstr>Office Theme</vt:lpstr>
      <vt:lpstr>TEORÍA Y POLÍTICA MONETARIA</vt:lpstr>
      <vt:lpstr>PowerPoint Presentation</vt:lpstr>
      <vt:lpstr>Oferta de dinero</vt:lpstr>
      <vt:lpstr>Creación del dinero  </vt:lpstr>
      <vt:lpstr>Base monetaria</vt:lpstr>
      <vt:lpstr>Base monetaria. Dos definiciones</vt:lpstr>
      <vt:lpstr>Expansión secundaria</vt:lpstr>
      <vt:lpstr>PowerPoint Presentation</vt:lpstr>
      <vt:lpstr>Multiplicador</vt:lpstr>
      <vt:lpstr>Agregados monetarios</vt:lpstr>
      <vt:lpstr>Agregados monetarios</vt:lpstr>
      <vt:lpstr>M1, M2 y M3</vt:lpstr>
      <vt:lpstr>M2 - Depósitos </vt:lpstr>
      <vt:lpstr>E/M2</vt:lpstr>
      <vt:lpstr>Demanda de dinero</vt:lpstr>
      <vt:lpstr>Motivos para tener un activo sin valor</vt:lpstr>
      <vt:lpstr>Demanda de dinero</vt:lpstr>
      <vt:lpstr>Inventarios: Baumol-Tobin</vt:lpstr>
      <vt:lpstr>Demanda dinero </vt:lpstr>
      <vt:lpstr>PowerPoint Presentation</vt:lpstr>
      <vt:lpstr>Portafolio</vt:lpstr>
      <vt:lpstr>Demanda de Eslefina</vt:lpstr>
      <vt:lpstr>Demanda Eslefina</vt:lpstr>
      <vt:lpstr>Demanda Eslefina anteriores</vt:lpstr>
      <vt:lpstr>Estacional</vt:lpstr>
      <vt:lpstr>Dinero y producto</vt:lpstr>
      <vt:lpstr>¿Relación?</vt:lpstr>
      <vt:lpstr>La curva de Phillips</vt:lpstr>
      <vt:lpstr>La curva de Phillips</vt:lpstr>
      <vt:lpstr>Friedman</vt:lpstr>
      <vt:lpstr>Expectativas racionales</vt:lpstr>
      <vt:lpstr>Expectativas racionales</vt:lpstr>
      <vt:lpstr>Dinero y precios (inflación)</vt:lpstr>
      <vt:lpstr>Costos de la inflación</vt:lpstr>
      <vt:lpstr>PowerPoint Presentation</vt:lpstr>
      <vt:lpstr>Medidas de la inflación</vt:lpstr>
      <vt:lpstr>Índice de Precios al Consumidor 1954 - 2020</vt:lpstr>
      <vt:lpstr>Índice de Precios al Consumidor (IPC)</vt:lpstr>
      <vt:lpstr>Dos medidas de inflación  Colombia 1981-2019</vt:lpstr>
      <vt:lpstr>Índice de precios al productor (IPP)</vt:lpstr>
      <vt:lpstr>IPC e IPP </vt:lpstr>
      <vt:lpstr>Índice de precios al productor IPP 71 – 18 Variación anual %  </vt:lpstr>
      <vt:lpstr>Inflación básica</vt:lpstr>
      <vt:lpstr>Medidas de inflación básica 1999 – 2019 Variación anual % </vt:lpstr>
      <vt:lpstr>Diseño óptimo de política</vt:lpstr>
      <vt:lpstr>Condiciones para diseño</vt:lpstr>
      <vt:lpstr>Objetivos</vt:lpstr>
      <vt:lpstr>Objetivos</vt:lpstr>
      <vt:lpstr>Condiciones de diseño</vt:lpstr>
      <vt:lpstr>Inconsistencia temporal</vt:lpstr>
      <vt:lpstr>Inconsistencia temporal</vt:lpstr>
      <vt:lpstr>PowerPoint Presentation</vt:lpstr>
      <vt:lpstr>Programación dinámica (aprox)</vt:lpstr>
      <vt:lpstr>Condiciones de diseño</vt:lpstr>
      <vt:lpstr>Un reglamento contingente</vt:lpstr>
      <vt:lpstr>PowerPoint Presentation</vt:lpstr>
      <vt:lpstr>PowerPoint Presentation</vt:lpstr>
      <vt:lpstr>Un reglamento más complicado</vt:lpstr>
      <vt:lpstr>PowerPoint Presentation</vt:lpstr>
      <vt:lpstr>Condiciones de diseño</vt:lpstr>
      <vt:lpstr>Instrumentos de política son mejores cuando…</vt:lpstr>
      <vt:lpstr>PowerPoint Presentation</vt:lpstr>
      <vt:lpstr>Diseño óptimo contra reforma óptima</vt:lpstr>
      <vt:lpstr>Cómo se hace política monetaria en colombia</vt:lpstr>
      <vt:lpstr>PowerPoint Presentation</vt:lpstr>
      <vt:lpstr>Inflación y metas</vt:lpstr>
      <vt:lpstr>Tasa de intervención de política monetaria</vt:lpstr>
      <vt:lpstr>Intervención</vt:lpstr>
      <vt:lpstr>PowerPoint Presentation</vt:lpstr>
      <vt:lpstr>Tasa de intervención del Banco de la República 1999 - 2020</vt:lpstr>
      <vt:lpstr>Canales de transmisión de la política</vt:lpstr>
      <vt:lpstr>Tasa interbancaria 1999-2020</vt:lpstr>
      <vt:lpstr>Tasas de intervención e interbancaria 99-20</vt:lpstr>
      <vt:lpstr>PowerPoint Presentation</vt:lpstr>
      <vt:lpstr>PowerPoint Presentation</vt:lpstr>
      <vt:lpstr>PowerPoint Presentation</vt:lpstr>
      <vt:lpstr>Canal del crédito</vt:lpstr>
      <vt:lpstr>Evidencia de la relación</vt:lpstr>
      <vt:lpstr>Riesgos: Tasa interbancaria </vt:lpstr>
      <vt:lpstr>Tasa de créditos de vivienda en pesos</vt:lpstr>
      <vt:lpstr>Efecto sobre otros activos - acciones</vt:lpstr>
      <vt:lpstr>Cómo se determina</vt:lpstr>
      <vt:lpstr>Inflación</vt:lpstr>
      <vt:lpstr>El efecto Amazon</vt:lpstr>
      <vt:lpstr>Administración tipo de cambio</vt:lpstr>
      <vt:lpstr>Mecanismos de intervención</vt:lpstr>
      <vt:lpstr>Subastas de compra y venta de dólares: reglamento</vt:lpstr>
      <vt:lpstr>Bandas para control de volatilidad</vt:lpstr>
      <vt:lpstr>Cómo funcionan las opciones * Caso call</vt:lpstr>
      <vt:lpstr>Subasta</vt:lpstr>
      <vt:lpstr>Condiciones de ejercicio</vt:lpstr>
      <vt:lpstr>PowerPoint Presentation</vt:lpstr>
      <vt:lpstr>Subastas de compra y venta directa</vt:lpstr>
      <vt:lpstr>FX Swap</vt:lpstr>
      <vt:lpstr>Bandas para control de volatilidad</vt:lpstr>
      <vt:lpstr>Dos consideraciones finales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TEORÍA Y POLÍTICA MONETARIA</dc:title>
  <dc:creator>Santiago Gutierrez</dc:creator>
  <cp:lastModifiedBy>Santiago Gutierrez</cp:lastModifiedBy>
  <cp:revision>169</cp:revision>
  <dcterms:created xsi:type="dcterms:W3CDTF">2019-09-04T11:05:32Z</dcterms:created>
  <dcterms:modified xsi:type="dcterms:W3CDTF">2020-09-16T00:17:49Z</dcterms:modified>
</cp:coreProperties>
</file>